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4"/>
  </p:sldMasterIdLst>
  <p:notesMasterIdLst>
    <p:notesMasterId r:id="rId84"/>
  </p:notesMasterIdLst>
  <p:handoutMasterIdLst>
    <p:handoutMasterId r:id="rId85"/>
  </p:handoutMasterIdLst>
  <p:sldIdLst>
    <p:sldId id="256" r:id="rId5"/>
    <p:sldId id="259" r:id="rId6"/>
    <p:sldId id="313" r:id="rId7"/>
    <p:sldId id="269" r:id="rId8"/>
    <p:sldId id="272" r:id="rId9"/>
    <p:sldId id="273" r:id="rId10"/>
    <p:sldId id="288" r:id="rId11"/>
    <p:sldId id="271" r:id="rId12"/>
    <p:sldId id="291" r:id="rId13"/>
    <p:sldId id="292" r:id="rId14"/>
    <p:sldId id="293" r:id="rId15"/>
    <p:sldId id="274" r:id="rId16"/>
    <p:sldId id="260" r:id="rId17"/>
    <p:sldId id="261" r:id="rId18"/>
    <p:sldId id="280" r:id="rId19"/>
    <p:sldId id="281" r:id="rId20"/>
    <p:sldId id="287" r:id="rId21"/>
    <p:sldId id="282" r:id="rId22"/>
    <p:sldId id="286" r:id="rId23"/>
    <p:sldId id="283" r:id="rId24"/>
    <p:sldId id="284" r:id="rId25"/>
    <p:sldId id="277" r:id="rId26"/>
    <p:sldId id="278" r:id="rId27"/>
    <p:sldId id="316" r:id="rId28"/>
    <p:sldId id="317" r:id="rId29"/>
    <p:sldId id="319" r:id="rId30"/>
    <p:sldId id="320" r:id="rId31"/>
    <p:sldId id="276" r:id="rId32"/>
    <p:sldId id="294" r:id="rId33"/>
    <p:sldId id="295" r:id="rId34"/>
    <p:sldId id="297" r:id="rId35"/>
    <p:sldId id="298" r:id="rId36"/>
    <p:sldId id="299" r:id="rId37"/>
    <p:sldId id="275" r:id="rId38"/>
    <p:sldId id="322" r:id="rId39"/>
    <p:sldId id="323" r:id="rId40"/>
    <p:sldId id="325" r:id="rId41"/>
    <p:sldId id="346" r:id="rId42"/>
    <p:sldId id="347" r:id="rId43"/>
    <p:sldId id="348" r:id="rId44"/>
    <p:sldId id="349" r:id="rId45"/>
    <p:sldId id="350" r:id="rId46"/>
    <p:sldId id="351" r:id="rId47"/>
    <p:sldId id="300" r:id="rId48"/>
    <p:sldId id="301" r:id="rId49"/>
    <p:sldId id="302" r:id="rId50"/>
    <p:sldId id="303" r:id="rId51"/>
    <p:sldId id="304" r:id="rId52"/>
    <p:sldId id="305" r:id="rId53"/>
    <p:sldId id="306" r:id="rId54"/>
    <p:sldId id="311" r:id="rId55"/>
    <p:sldId id="308" r:id="rId56"/>
    <p:sldId id="309" r:id="rId57"/>
    <p:sldId id="310" r:id="rId58"/>
    <p:sldId id="307" r:id="rId59"/>
    <p:sldId id="312" r:id="rId60"/>
    <p:sldId id="314" r:id="rId61"/>
    <p:sldId id="315" r:id="rId62"/>
    <p:sldId id="327" r:id="rId63"/>
    <p:sldId id="328" r:id="rId64"/>
    <p:sldId id="324"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21"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A SHAH AND CO" initials="MASAC" lastIdx="2" clrIdx="0">
    <p:extLst>
      <p:ext uri="{19B8F6BF-5375-455C-9EA6-DF929625EA0E}">
        <p15:presenceInfo xmlns:p15="http://schemas.microsoft.com/office/powerpoint/2012/main" userId="M A SHAH AND 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84948" autoAdjust="0"/>
  </p:normalViewPr>
  <p:slideViewPr>
    <p:cSldViewPr snapToGrid="0">
      <p:cViewPr varScale="1">
        <p:scale>
          <a:sx n="73" d="100"/>
          <a:sy n="73" d="100"/>
        </p:scale>
        <p:origin x="84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9CE27C-214B-4E49-AF65-56993370D4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7AD824BA-3A17-4B99-8B51-1B939F009E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D55797-ACF6-42F3-9A4B-56F1B1F86F15}" type="datetimeFigureOut">
              <a:rPr lang="en-IN" smtClean="0"/>
              <a:t>24-01-2022</a:t>
            </a:fld>
            <a:endParaRPr lang="en-IN"/>
          </a:p>
        </p:txBody>
      </p:sp>
      <p:sp>
        <p:nvSpPr>
          <p:cNvPr id="4" name="Footer Placeholder 3">
            <a:extLst>
              <a:ext uri="{FF2B5EF4-FFF2-40B4-BE49-F238E27FC236}">
                <a16:creationId xmlns:a16="http://schemas.microsoft.com/office/drawing/2014/main" id="{81F5C004-A3A9-4D89-9F49-497C2E0C9F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7517DF9-E5AB-4CF1-83D8-EDCC073DC8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4343AA-03C3-431B-A0AF-EB1CB07DDAB7}" type="slidenum">
              <a:rPr lang="en-IN" smtClean="0"/>
              <a:t>‹#›</a:t>
            </a:fld>
            <a:endParaRPr lang="en-IN"/>
          </a:p>
        </p:txBody>
      </p:sp>
    </p:spTree>
    <p:extLst>
      <p:ext uri="{BB962C8B-B14F-4D97-AF65-F5344CB8AC3E}">
        <p14:creationId xmlns:p14="http://schemas.microsoft.com/office/powerpoint/2010/main" val="41532684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47FD7-2C4E-42B2-85BB-0A2C2919081F}" type="datetimeFigureOut">
              <a:rPr lang="en-IN" smtClean="0"/>
              <a:t>24-01-2022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BAEF0-B911-4206-BBCA-DC6B48EF5804}" type="slidenum">
              <a:rPr lang="en-IN" smtClean="0"/>
              <a:t>‹#›</a:t>
            </a:fld>
            <a:endParaRPr lang="en-IN"/>
          </a:p>
        </p:txBody>
      </p:sp>
    </p:spTree>
    <p:extLst>
      <p:ext uri="{BB962C8B-B14F-4D97-AF65-F5344CB8AC3E}">
        <p14:creationId xmlns:p14="http://schemas.microsoft.com/office/powerpoint/2010/main" val="200322098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Footer Placeholder 4">
            <a:extLst>
              <a:ext uri="{FF2B5EF4-FFF2-40B4-BE49-F238E27FC236}">
                <a16:creationId xmlns:a16="http://schemas.microsoft.com/office/drawing/2014/main" id="{D2D61F3B-95BB-4C3F-BF3F-3DC5CB0921C3}"/>
              </a:ext>
            </a:extLst>
          </p:cNvPr>
          <p:cNvSpPr>
            <a:spLocks noGrp="1"/>
          </p:cNvSpPr>
          <p:nvPr>
            <p:ph type="ftr" sz="quarter" idx="4"/>
          </p:nvPr>
        </p:nvSpPr>
        <p:spPr/>
        <p:txBody>
          <a:bodyPr/>
          <a:lstStyle/>
          <a:p>
            <a:endParaRPr lang="en-IN"/>
          </a:p>
        </p:txBody>
      </p:sp>
    </p:spTree>
    <p:extLst>
      <p:ext uri="{BB962C8B-B14F-4D97-AF65-F5344CB8AC3E}">
        <p14:creationId xmlns:p14="http://schemas.microsoft.com/office/powerpoint/2010/main" val="112577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4"/>
          </p:nvPr>
        </p:nvSpPr>
        <p:spPr/>
        <p:txBody>
          <a:bodyPr/>
          <a:lstStyle/>
          <a:p>
            <a:endParaRPr lang="en-IN"/>
          </a:p>
        </p:txBody>
      </p:sp>
    </p:spTree>
    <p:extLst>
      <p:ext uri="{BB962C8B-B14F-4D97-AF65-F5344CB8AC3E}">
        <p14:creationId xmlns:p14="http://schemas.microsoft.com/office/powerpoint/2010/main" val="36549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BDB3AD59-ED96-43E2-ACB9-A1747641F7A5}" type="datetime1">
              <a:rPr lang="en-US" smtClean="0"/>
              <a:t>1/24/2022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r>
              <a:rPr lang="en-US">
                <a:solidFill>
                  <a:schemeClr val="bg1"/>
                </a:solidFill>
              </a:rPr>
              <a:t>WWW.MASHAHCA.COM</a:t>
            </a:r>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348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F0D5719F-6245-49D5-BEC2-797A47B4F993}" type="datetime1">
              <a:rPr lang="en-US" smtClean="0"/>
              <a:t>1/24/2022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4292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CCE49A34-0263-4476-B746-CF61F6BEB4F2}" type="datetime1">
              <a:rPr lang="en-US" smtClean="0"/>
              <a:t>1/24/2022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804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90E7B29-F5A1-4AE8-903E-904622238671}" type="datetime1">
              <a:rPr lang="en-US" smtClean="0"/>
              <a:t>1/24/2022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1945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15F7EC49-651A-46D9-A088-DC92890897AE}" type="datetime1">
              <a:rPr lang="en-US" smtClean="0"/>
              <a:t>1/24/2022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36375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3DE21248-5183-44F3-8D67-8AC531563AE5}" type="datetime1">
              <a:rPr lang="en-US" smtClean="0"/>
              <a:t>1/24/2022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8475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DA423138-A5A9-46FD-8939-BE7562D5817A}" type="datetime1">
              <a:rPr lang="en-US" smtClean="0"/>
              <a:t>1/24/2022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6247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C40FC910-BDFF-46EC-A672-FC42E7BA9EF9}" type="datetime1">
              <a:rPr lang="en-US" smtClean="0"/>
              <a:t>1/24/2022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3972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DC27F11-D6DB-4B5C-85E9-E29D1451D8C8}" type="datetime1">
              <a:rPr lang="en-US" smtClean="0"/>
              <a:t>1/24/2022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3130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5E6E2CFC-2E39-4D85-87D4-D5FB22A630EB}" type="datetime1">
              <a:rPr lang="en-US" smtClean="0"/>
              <a:t>1/24/2022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157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F53CBB2A-E1AF-463C-813E-9F6F8C63B535}" type="datetime1">
              <a:rPr lang="en-US" smtClean="0"/>
              <a:t>1/24/2022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effectLst>
                  <a:outerShdw blurRad="50800" dist="38100" dir="2700000" algn="tl" rotWithShape="0">
                    <a:prstClr val="black">
                      <a:alpha val="43000"/>
                    </a:prstClr>
                  </a:outerShdw>
                </a:effectLst>
              </a:rPr>
              <a:t>WWW.MASHAHCA.COM</a:t>
            </a:r>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7949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9090C78-9BAE-4C12-9AA7-9F922CC9EC28}" type="datetime1">
              <a:rPr lang="en-US" smtClean="0"/>
              <a:t>1/24/2022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r>
              <a:rPr lang="en-US" spc="50"/>
              <a:t>WWW.MASHAHCA.COM</a:t>
            </a:r>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4260664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hdr="0" dt="0"/>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4AA13AD3-0A4F-475A-BEBB-DEEFF5C09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3" descr="Black texture">
            <a:extLst>
              <a:ext uri="{FF2B5EF4-FFF2-40B4-BE49-F238E27FC236}">
                <a16:creationId xmlns:a16="http://schemas.microsoft.com/office/drawing/2014/main" id="{D2A7F436-7691-4D20-BB32-C85FD356CCC2}"/>
              </a:ext>
            </a:extLst>
          </p:cNvPr>
          <p:cNvPicPr>
            <a:picLocks noChangeAspect="1"/>
          </p:cNvPicPr>
          <p:nvPr/>
        </p:nvPicPr>
        <p:blipFill rotWithShape="1">
          <a:blip r:embed="rId2">
            <a:alphaModFix amt="60000"/>
          </a:blip>
          <a:srcRect b="15730"/>
          <a:stretch/>
        </p:blipFill>
        <p:spPr>
          <a:xfrm>
            <a:off x="21" y="0"/>
            <a:ext cx="12191979" cy="6857990"/>
          </a:xfrm>
          <a:prstGeom prst="rect">
            <a:avLst/>
          </a:prstGeom>
        </p:spPr>
      </p:pic>
      <p:sp>
        <p:nvSpPr>
          <p:cNvPr id="2" name="Title 1">
            <a:extLst>
              <a:ext uri="{FF2B5EF4-FFF2-40B4-BE49-F238E27FC236}">
                <a16:creationId xmlns:a16="http://schemas.microsoft.com/office/drawing/2014/main" id="{5B8E3A32-C0DB-4998-9A7B-9CC40C7EC130}"/>
              </a:ext>
            </a:extLst>
          </p:cNvPr>
          <p:cNvSpPr>
            <a:spLocks noGrp="1"/>
          </p:cNvSpPr>
          <p:nvPr>
            <p:ph type="ctrTitle"/>
          </p:nvPr>
        </p:nvSpPr>
        <p:spPr>
          <a:xfrm>
            <a:off x="685623" y="-1115988"/>
            <a:ext cx="10820754" cy="3635904"/>
          </a:xfrm>
        </p:spPr>
        <p:txBody>
          <a:bodyPr anchor="b">
            <a:normAutofit/>
          </a:bodyPr>
          <a:lstStyle/>
          <a:p>
            <a:r>
              <a:rPr lang="en-US" sz="4800" dirty="0"/>
              <a:t>Recent development in the field of survey, search and seizure under </a:t>
            </a:r>
            <a:r>
              <a:rPr lang="en-US" sz="4800" dirty="0">
                <a:solidFill>
                  <a:schemeClr val="accent1">
                    <a:lumMod val="60000"/>
                    <a:lumOff val="40000"/>
                  </a:schemeClr>
                </a:solidFill>
              </a:rPr>
              <a:t>income tax act,1961</a:t>
            </a:r>
            <a:endParaRPr lang="en-IN" sz="4800" dirty="0">
              <a:solidFill>
                <a:schemeClr val="accent1">
                  <a:lumMod val="60000"/>
                  <a:lumOff val="40000"/>
                </a:schemeClr>
              </a:solidFill>
            </a:endParaRPr>
          </a:p>
        </p:txBody>
      </p:sp>
      <p:sp>
        <p:nvSpPr>
          <p:cNvPr id="3" name="Subtitle 2">
            <a:extLst>
              <a:ext uri="{FF2B5EF4-FFF2-40B4-BE49-F238E27FC236}">
                <a16:creationId xmlns:a16="http://schemas.microsoft.com/office/drawing/2014/main" id="{9D7C665B-1A68-4921-870A-CB7F18585B6D}"/>
              </a:ext>
            </a:extLst>
          </p:cNvPr>
          <p:cNvSpPr>
            <a:spLocks noGrp="1"/>
          </p:cNvSpPr>
          <p:nvPr>
            <p:ph type="subTitle" idx="1"/>
          </p:nvPr>
        </p:nvSpPr>
        <p:spPr>
          <a:xfrm>
            <a:off x="515926" y="3400975"/>
            <a:ext cx="11160147" cy="2575955"/>
          </a:xfrm>
        </p:spPr>
        <p:txBody>
          <a:bodyPr anchor="t">
            <a:normAutofit/>
          </a:bodyPr>
          <a:lstStyle/>
          <a:p>
            <a:r>
              <a:rPr lang="en-US" sz="3500" dirty="0">
                <a:solidFill>
                  <a:schemeClr val="tx1"/>
                </a:solidFill>
              </a:rPr>
              <a:t>DATE: 25</a:t>
            </a:r>
            <a:r>
              <a:rPr lang="en-US" sz="3500" baseline="30000" dirty="0">
                <a:solidFill>
                  <a:schemeClr val="tx1"/>
                </a:solidFill>
              </a:rPr>
              <a:t>TH</a:t>
            </a:r>
            <a:r>
              <a:rPr lang="en-US" sz="3500" dirty="0">
                <a:solidFill>
                  <a:schemeClr val="tx1"/>
                </a:solidFill>
              </a:rPr>
              <a:t> JANUARY 2022</a:t>
            </a:r>
          </a:p>
          <a:p>
            <a:r>
              <a:rPr lang="en-US" sz="3500" dirty="0">
                <a:solidFill>
                  <a:schemeClr val="accent1">
                    <a:lumMod val="60000"/>
                    <a:lumOff val="40000"/>
                  </a:schemeClr>
                </a:solidFill>
              </a:rPr>
              <a:t>BY:</a:t>
            </a:r>
            <a:r>
              <a:rPr lang="en-US" sz="3500" dirty="0">
                <a:solidFill>
                  <a:schemeClr val="tx1"/>
                </a:solidFill>
              </a:rPr>
              <a:t> </a:t>
            </a:r>
            <a:r>
              <a:rPr lang="en-US" sz="3500" dirty="0">
                <a:solidFill>
                  <a:schemeClr val="accent1">
                    <a:lumMod val="60000"/>
                    <a:lumOff val="40000"/>
                  </a:schemeClr>
                </a:solidFill>
              </a:rPr>
              <a:t>CA (DR.) SHARDUL SHAH</a:t>
            </a:r>
          </a:p>
          <a:p>
            <a:r>
              <a:rPr lang="en-US" dirty="0">
                <a:solidFill>
                  <a:schemeClr val="tx1"/>
                </a:solidFill>
              </a:rPr>
              <a:t>ORGANIZED BY: NAGPUR BRANCH OF WIRC OF ICAI</a:t>
            </a:r>
            <a:endParaRPr lang="en-IN" dirty="0">
              <a:solidFill>
                <a:schemeClr val="tx1"/>
              </a:solidFill>
            </a:endParaRPr>
          </a:p>
        </p:txBody>
      </p:sp>
      <p:pic>
        <p:nvPicPr>
          <p:cNvPr id="11266" name="Picture 2" descr="Income tax in India - Wikipedia">
            <a:extLst>
              <a:ext uri="{FF2B5EF4-FFF2-40B4-BE49-F238E27FC236}">
                <a16:creationId xmlns:a16="http://schemas.microsoft.com/office/drawing/2014/main" id="{B132B360-B48E-4B45-BB81-519C58CD3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7010" y="2418983"/>
            <a:ext cx="1344297" cy="91834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WIRC ICAI | Facebook">
            <a:extLst>
              <a:ext uri="{FF2B5EF4-FFF2-40B4-BE49-F238E27FC236}">
                <a16:creationId xmlns:a16="http://schemas.microsoft.com/office/drawing/2014/main" id="{C0A70D04-4E45-49C5-91BD-0252EB6FA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048" y="5499192"/>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508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DE7AC-B0EC-4237-A6BA-205DF0E0BE78}"/>
              </a:ext>
            </a:extLst>
          </p:cNvPr>
          <p:cNvSpPr>
            <a:spLocks noGrp="1"/>
          </p:cNvSpPr>
          <p:nvPr>
            <p:ph type="title"/>
          </p:nvPr>
        </p:nvSpPr>
        <p:spPr>
          <a:xfrm>
            <a:off x="205208" y="296549"/>
            <a:ext cx="10268712" cy="1700784"/>
          </a:xfrm>
        </p:spPr>
        <p:txBody>
          <a:bodyPr>
            <a:normAutofit/>
          </a:bodyPr>
          <a:lstStyle/>
          <a:p>
            <a:r>
              <a:rPr lang="en-US" sz="3600" b="1" i="0" dirty="0">
                <a:effectLst/>
              </a:rPr>
              <a:t>Power of Survey – Section 133A</a:t>
            </a:r>
            <a:endParaRPr lang="en-IN" sz="11500" dirty="0"/>
          </a:p>
        </p:txBody>
      </p:sp>
      <p:sp>
        <p:nvSpPr>
          <p:cNvPr id="3" name="Content Placeholder 2">
            <a:extLst>
              <a:ext uri="{FF2B5EF4-FFF2-40B4-BE49-F238E27FC236}">
                <a16:creationId xmlns:a16="http://schemas.microsoft.com/office/drawing/2014/main" id="{4E045645-E190-416A-A84F-A3370FB07045}"/>
              </a:ext>
            </a:extLst>
          </p:cNvPr>
          <p:cNvSpPr>
            <a:spLocks noGrp="1"/>
          </p:cNvSpPr>
          <p:nvPr>
            <p:ph idx="1"/>
          </p:nvPr>
        </p:nvSpPr>
        <p:spPr>
          <a:xfrm>
            <a:off x="205208" y="2481426"/>
            <a:ext cx="11788318" cy="4259616"/>
          </a:xfrm>
        </p:spPr>
        <p:txBody>
          <a:bodyPr>
            <a:normAutofit/>
          </a:bodyPr>
          <a:lstStyle/>
          <a:p>
            <a:pPr algn="just"/>
            <a:r>
              <a:rPr lang="en-US" sz="1800" b="1" i="0" dirty="0">
                <a:effectLst/>
              </a:rPr>
              <a:t> Extent of powers of survey</a:t>
            </a:r>
            <a:endParaRPr lang="en-US" sz="1800" b="0" i="0" dirty="0">
              <a:effectLst/>
            </a:endParaRPr>
          </a:p>
          <a:p>
            <a:pPr algn="just"/>
            <a:r>
              <a:rPr lang="en-US" sz="1800" b="0" i="0" dirty="0">
                <a:effectLst/>
              </a:rPr>
              <a:t>An Income Tax Authority can exercise following powers during survey:</a:t>
            </a:r>
          </a:p>
          <a:p>
            <a:pPr algn="just">
              <a:buFont typeface="+mj-lt"/>
              <a:buAutoNum type="romanLcPeriod"/>
            </a:pPr>
            <a:r>
              <a:rPr lang="en-US" sz="1800" b="0" i="0" dirty="0">
                <a:effectLst/>
              </a:rPr>
              <a:t>To inspect books of account and other documents,</a:t>
            </a:r>
          </a:p>
          <a:p>
            <a:pPr algn="just">
              <a:buFont typeface="+mj-lt"/>
              <a:buAutoNum type="romanLcPeriod"/>
            </a:pPr>
            <a:r>
              <a:rPr lang="en-US" sz="1800" b="0" i="0" dirty="0">
                <a:effectLst/>
              </a:rPr>
              <a:t>To place marks of identification on books of account or documents examined,</a:t>
            </a:r>
          </a:p>
          <a:p>
            <a:pPr algn="just">
              <a:buFont typeface="+mj-lt"/>
              <a:buAutoNum type="romanLcPeriod"/>
            </a:pPr>
            <a:r>
              <a:rPr lang="en-US" sz="1800" b="0" i="0" dirty="0">
                <a:effectLst/>
              </a:rPr>
              <a:t>To make extracts or copies of books of account or documents,</a:t>
            </a:r>
          </a:p>
          <a:p>
            <a:pPr algn="just">
              <a:buFont typeface="+mj-lt"/>
              <a:buAutoNum type="romanLcPeriod"/>
            </a:pPr>
            <a:r>
              <a:rPr lang="en-US" sz="1800" b="0" i="0" dirty="0">
                <a:effectLst/>
              </a:rPr>
              <a:t>To impound books of account or other documents. However, the same cannot be retained beyond ten working days without prior approval of Chief Commissioner of Income Tax or Director General.</a:t>
            </a:r>
          </a:p>
          <a:p>
            <a:r>
              <a:rPr lang="en-US" sz="1800" b="0" i="0" dirty="0">
                <a:effectLst/>
              </a:rPr>
              <a:t>Though the survey party can visit during survey only a place of business, but if the party surveyed states that any books or other things relating to business are kept at a place other than place of business, then power to visit and survey such place is also available to the officers carrying out survey.</a:t>
            </a:r>
            <a:endParaRPr lang="en-IN" sz="1800" dirty="0"/>
          </a:p>
        </p:txBody>
      </p:sp>
      <p:pic>
        <p:nvPicPr>
          <p:cNvPr id="25602" name="Picture 2" descr="Income Tax Authority has a Power of Survey under section 133A as notified">
            <a:extLst>
              <a:ext uri="{FF2B5EF4-FFF2-40B4-BE49-F238E27FC236}">
                <a16:creationId xmlns:a16="http://schemas.microsoft.com/office/drawing/2014/main" id="{F582E7BE-44F1-4368-9EE7-45E5E4599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582" y="205306"/>
            <a:ext cx="3459126" cy="18173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05CE9B5-206A-4635-A594-824EEDF8D789}"/>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A417AFBC-96EF-43C9-B740-196753379B0D}"/>
              </a:ext>
            </a:extLst>
          </p:cNvPr>
          <p:cNvSpPr>
            <a:spLocks noGrp="1"/>
          </p:cNvSpPr>
          <p:nvPr>
            <p:ph type="sldNum" sz="quarter" idx="12"/>
          </p:nvPr>
        </p:nvSpPr>
        <p:spPr/>
        <p:txBody>
          <a:bodyPr/>
          <a:lstStyle/>
          <a:p>
            <a:pPr algn="l"/>
            <a:fld id="{F97E8200-1950-409B-82E7-99938E7AE355}" type="slidenum">
              <a:rPr lang="en-US" smtClean="0"/>
              <a:pPr algn="l"/>
              <a:t>10</a:t>
            </a:fld>
            <a:endParaRPr lang="en-US" dirty="0"/>
          </a:p>
        </p:txBody>
      </p:sp>
    </p:spTree>
    <p:extLst>
      <p:ext uri="{BB962C8B-B14F-4D97-AF65-F5344CB8AC3E}">
        <p14:creationId xmlns:p14="http://schemas.microsoft.com/office/powerpoint/2010/main" val="78425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74FC-1974-4054-9741-32CD20E9AABE}"/>
              </a:ext>
            </a:extLst>
          </p:cNvPr>
          <p:cNvSpPr>
            <a:spLocks noGrp="1"/>
          </p:cNvSpPr>
          <p:nvPr>
            <p:ph type="title"/>
          </p:nvPr>
        </p:nvSpPr>
        <p:spPr>
          <a:xfrm>
            <a:off x="109514" y="137060"/>
            <a:ext cx="11745787" cy="1915024"/>
          </a:xfrm>
        </p:spPr>
        <p:txBody>
          <a:bodyPr>
            <a:normAutofit/>
          </a:bodyPr>
          <a:lstStyle/>
          <a:p>
            <a:r>
              <a:rPr lang="en-US" sz="2800" b="1" i="0" dirty="0">
                <a:effectLst/>
              </a:rPr>
              <a:t>Whether books, cash, valuables, etc. can be seized or impounded during survey</a:t>
            </a:r>
            <a:endParaRPr lang="en-IN" sz="8800" dirty="0"/>
          </a:p>
        </p:txBody>
      </p:sp>
      <p:sp>
        <p:nvSpPr>
          <p:cNvPr id="3" name="Content Placeholder 2">
            <a:extLst>
              <a:ext uri="{FF2B5EF4-FFF2-40B4-BE49-F238E27FC236}">
                <a16:creationId xmlns:a16="http://schemas.microsoft.com/office/drawing/2014/main" id="{7CAD8385-AA63-4017-A52F-7F6291069EF1}"/>
              </a:ext>
            </a:extLst>
          </p:cNvPr>
          <p:cNvSpPr>
            <a:spLocks noGrp="1"/>
          </p:cNvSpPr>
          <p:nvPr>
            <p:ph idx="1"/>
          </p:nvPr>
        </p:nvSpPr>
        <p:spPr>
          <a:xfrm>
            <a:off x="109514" y="2469524"/>
            <a:ext cx="11926542" cy="4251416"/>
          </a:xfrm>
        </p:spPr>
        <p:txBody>
          <a:bodyPr>
            <a:normAutofit/>
          </a:bodyPr>
          <a:lstStyle/>
          <a:p>
            <a:r>
              <a:rPr lang="en-US" sz="1800" b="0" i="0" dirty="0">
                <a:solidFill>
                  <a:srgbClr val="000000"/>
                </a:solidFill>
                <a:effectLst/>
              </a:rPr>
              <a:t>By Finance Act, 2002, the law has been amended to empower the Income Tax Authority to impound and retain in his custody books of account or other documents inspected by him during the survey, after recording his reasons for doing so. However the power to impound is restricted to only books and documents and does not extend to cash, valuables, and other assets found. </a:t>
            </a:r>
          </a:p>
          <a:p>
            <a:r>
              <a:rPr lang="en-US" sz="1800" b="0" i="0" dirty="0">
                <a:solidFill>
                  <a:srgbClr val="000000"/>
                </a:solidFill>
                <a:effectLst/>
              </a:rPr>
              <a:t>According to S. 292C of the Act, where any books of account, other documents, money, bullion, jewelry, or other valuable articles are found in the possession of any person during a search, it is presumed that such documents, etc. belong to that person. This presumption is rebuttable.</a:t>
            </a:r>
          </a:p>
          <a:p>
            <a:r>
              <a:rPr lang="en-US" sz="1800" b="0" i="0" dirty="0">
                <a:solidFill>
                  <a:srgbClr val="000000"/>
                </a:solidFill>
                <a:effectLst/>
              </a:rPr>
              <a:t>This section provides that such presumption will also apply in respect of books of account, documents, etc. in the possession or control of any person in the course of survey operation u/s. 133A. This presumption is also extended to books of account, documents etc. delivered to the requisition officer u/s. 132A.</a:t>
            </a:r>
          </a:p>
          <a:p>
            <a:endParaRPr lang="en-IN" sz="1800" dirty="0"/>
          </a:p>
        </p:txBody>
      </p:sp>
      <p:sp>
        <p:nvSpPr>
          <p:cNvPr id="4" name="Footer Placeholder 3">
            <a:extLst>
              <a:ext uri="{FF2B5EF4-FFF2-40B4-BE49-F238E27FC236}">
                <a16:creationId xmlns:a16="http://schemas.microsoft.com/office/drawing/2014/main" id="{406ED71E-A6D3-43E6-AE4F-E47F75C6E1F4}"/>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E7FFB50A-17BB-41FA-9398-9BFCD10D861A}"/>
              </a:ext>
            </a:extLst>
          </p:cNvPr>
          <p:cNvSpPr>
            <a:spLocks noGrp="1"/>
          </p:cNvSpPr>
          <p:nvPr>
            <p:ph type="sldNum" sz="quarter" idx="12"/>
          </p:nvPr>
        </p:nvSpPr>
        <p:spPr/>
        <p:txBody>
          <a:bodyPr/>
          <a:lstStyle/>
          <a:p>
            <a:pPr algn="l"/>
            <a:fld id="{F97E8200-1950-409B-82E7-99938E7AE355}" type="slidenum">
              <a:rPr lang="en-US" smtClean="0"/>
              <a:pPr algn="l"/>
              <a:t>11</a:t>
            </a:fld>
            <a:endParaRPr lang="en-US" dirty="0"/>
          </a:p>
        </p:txBody>
      </p:sp>
    </p:spTree>
    <p:extLst>
      <p:ext uri="{BB962C8B-B14F-4D97-AF65-F5344CB8AC3E}">
        <p14:creationId xmlns:p14="http://schemas.microsoft.com/office/powerpoint/2010/main" val="37105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0ACA-6007-4490-A993-3C68530D0CB1}"/>
              </a:ext>
            </a:extLst>
          </p:cNvPr>
          <p:cNvSpPr>
            <a:spLocks noGrp="1"/>
          </p:cNvSpPr>
          <p:nvPr>
            <p:ph type="title"/>
          </p:nvPr>
        </p:nvSpPr>
        <p:spPr>
          <a:xfrm>
            <a:off x="232229" y="560541"/>
            <a:ext cx="11393714" cy="1700784"/>
          </a:xfrm>
        </p:spPr>
        <p:txBody>
          <a:bodyPr>
            <a:normAutofit fontScale="90000"/>
          </a:bodyPr>
          <a:lstStyle/>
          <a:p>
            <a:r>
              <a:rPr lang="en-US" sz="6700" dirty="0"/>
              <a:t>Applicable provision(sections)</a:t>
            </a:r>
            <a:br>
              <a:rPr lang="en-US" dirty="0"/>
            </a:br>
            <a:endParaRPr lang="en-IN" dirty="0"/>
          </a:p>
        </p:txBody>
      </p:sp>
      <p:sp>
        <p:nvSpPr>
          <p:cNvPr id="3" name="Content Placeholder 2">
            <a:extLst>
              <a:ext uri="{FF2B5EF4-FFF2-40B4-BE49-F238E27FC236}">
                <a16:creationId xmlns:a16="http://schemas.microsoft.com/office/drawing/2014/main" id="{B5D3B176-7789-453A-ACBF-065DC32ECDEF}"/>
              </a:ext>
            </a:extLst>
          </p:cNvPr>
          <p:cNvSpPr>
            <a:spLocks noGrp="1"/>
          </p:cNvSpPr>
          <p:nvPr>
            <p:ph idx="1"/>
          </p:nvPr>
        </p:nvSpPr>
        <p:spPr>
          <a:xfrm>
            <a:off x="87085" y="2370038"/>
            <a:ext cx="12104915" cy="6251448"/>
          </a:xfrm>
        </p:spPr>
        <p:txBody>
          <a:bodyPr>
            <a:normAutofit/>
          </a:bodyPr>
          <a:lstStyle/>
          <a:p>
            <a:r>
              <a:rPr lang="en-US" sz="1600" b="1" dirty="0">
                <a:solidFill>
                  <a:schemeClr val="accent3">
                    <a:lumMod val="75000"/>
                  </a:schemeClr>
                </a:solidFill>
              </a:rPr>
              <a:t>Exercise of power of survey for verification of TDS/TCS [Section 133A(2A)]: </a:t>
            </a:r>
            <a:r>
              <a:rPr lang="en-US" sz="1600" dirty="0"/>
              <a:t>An income-tax authority may, for the purpose of verifying that tax has been deducted or collected at source in accordance with the provisions of Chapter XVII-B or Chapter XVII-BB, as the case may be, enter- </a:t>
            </a:r>
          </a:p>
          <a:p>
            <a:pPr marL="457200" indent="-457200">
              <a:buAutoNum type="alphaLcParenBoth"/>
            </a:pPr>
            <a:r>
              <a:rPr lang="en-US" sz="1600" dirty="0"/>
              <a:t>Any Office, or a place where business or profession is carried on, within the limits of the area assigned to him, or</a:t>
            </a:r>
          </a:p>
          <a:p>
            <a:r>
              <a:rPr lang="en-US" sz="1600" dirty="0"/>
              <a:t>(b) any such place in respect of which he is authorized for the purposes of this section by such income-tax authority who is assigned the area within which such place is situated, where books of account or documents are kept. The income-tax authority may for this purpose enter an office, or a place where business or profession is carried on after sunrise and before sunset. Further, such income-tax authority may require the deductor or the collector or any other person who may at the time and place of the survey be attending to such work,— </a:t>
            </a:r>
          </a:p>
          <a:p>
            <a:pPr marL="457200" indent="-457200">
              <a:buAutoNum type="alphaLcParenBoth"/>
            </a:pPr>
            <a:r>
              <a:rPr lang="en-US" sz="1600" dirty="0"/>
              <a:t>to afford him the necessary facility to inspect such books of account or other documents as he may require and which may be available at such place, and </a:t>
            </a:r>
          </a:p>
          <a:p>
            <a:r>
              <a:rPr lang="en-US" sz="1600" dirty="0"/>
              <a:t>(b) to furnish such information as he may require in relation to such matter.</a:t>
            </a:r>
          </a:p>
          <a:p>
            <a:br>
              <a:rPr lang="en-US" sz="1600" dirty="0"/>
            </a:br>
            <a:br>
              <a:rPr lang="en-US" sz="1600" dirty="0"/>
            </a:br>
            <a:br>
              <a:rPr lang="en-US" sz="1600" dirty="0"/>
            </a:br>
            <a:br>
              <a:rPr lang="en-US" sz="1600" dirty="0"/>
            </a:br>
            <a:endParaRPr lang="en-IN" sz="1600" dirty="0"/>
          </a:p>
        </p:txBody>
      </p:sp>
      <p:pic>
        <p:nvPicPr>
          <p:cNvPr id="4" name="Picture 4" descr="Buy Taxmann&amp;#39;s Income Tax Act with Supplement-As Amended by The Taxation and  Other Laws (Relaxation and Amendment of Certain Provisions) Act 2020  (September 2020 Edition) Book Online at Low Prices in India |">
            <a:extLst>
              <a:ext uri="{FF2B5EF4-FFF2-40B4-BE49-F238E27FC236}">
                <a16:creationId xmlns:a16="http://schemas.microsoft.com/office/drawing/2014/main" id="{B05ED367-FC75-4733-B5B0-D117000F2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73" y="180753"/>
            <a:ext cx="3967970" cy="193512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9ED507AF-9689-488E-ACCF-CA37E395B2F1}"/>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00F77F2E-6B87-47AE-90F3-564ED7EC40A6}"/>
              </a:ext>
            </a:extLst>
          </p:cNvPr>
          <p:cNvSpPr>
            <a:spLocks noGrp="1"/>
          </p:cNvSpPr>
          <p:nvPr>
            <p:ph type="sldNum" sz="quarter" idx="12"/>
          </p:nvPr>
        </p:nvSpPr>
        <p:spPr/>
        <p:txBody>
          <a:bodyPr/>
          <a:lstStyle/>
          <a:p>
            <a:pPr algn="l"/>
            <a:fld id="{F97E8200-1950-409B-82E7-99938E7AE355}" type="slidenum">
              <a:rPr lang="en-US" smtClean="0"/>
              <a:pPr algn="l"/>
              <a:t>12</a:t>
            </a:fld>
            <a:endParaRPr lang="en-US" dirty="0"/>
          </a:p>
        </p:txBody>
      </p:sp>
    </p:spTree>
    <p:extLst>
      <p:ext uri="{BB962C8B-B14F-4D97-AF65-F5344CB8AC3E}">
        <p14:creationId xmlns:p14="http://schemas.microsoft.com/office/powerpoint/2010/main" val="155081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D856B-96AB-4EF8-90DF-439F0D27E928}"/>
              </a:ext>
            </a:extLst>
          </p:cNvPr>
          <p:cNvSpPr>
            <a:spLocks noGrp="1"/>
          </p:cNvSpPr>
          <p:nvPr>
            <p:ph type="title"/>
          </p:nvPr>
        </p:nvSpPr>
        <p:spPr>
          <a:xfrm>
            <a:off x="190862" y="317814"/>
            <a:ext cx="10268712" cy="1700784"/>
          </a:xfrm>
        </p:spPr>
        <p:txBody>
          <a:bodyPr>
            <a:normAutofit/>
          </a:bodyPr>
          <a:lstStyle/>
          <a:p>
            <a:r>
              <a:rPr lang="en-US" sz="4800" dirty="0"/>
              <a:t>WHAT IS SURVEY, SEARCH &amp; SEIZURE UNDER INCOME TAX ACT, 1961</a:t>
            </a:r>
            <a:endParaRPr lang="en-IN" sz="4800" dirty="0"/>
          </a:p>
        </p:txBody>
      </p:sp>
      <p:sp>
        <p:nvSpPr>
          <p:cNvPr id="3" name="Content Placeholder 2">
            <a:extLst>
              <a:ext uri="{FF2B5EF4-FFF2-40B4-BE49-F238E27FC236}">
                <a16:creationId xmlns:a16="http://schemas.microsoft.com/office/drawing/2014/main" id="{E8364C87-5BEB-43F6-9B01-E0D65E1FD364}"/>
              </a:ext>
            </a:extLst>
          </p:cNvPr>
          <p:cNvSpPr>
            <a:spLocks noGrp="1"/>
          </p:cNvSpPr>
          <p:nvPr>
            <p:ph idx="1"/>
          </p:nvPr>
        </p:nvSpPr>
        <p:spPr>
          <a:xfrm>
            <a:off x="229180" y="2436852"/>
            <a:ext cx="10999651" cy="4103334"/>
          </a:xfrm>
        </p:spPr>
        <p:txBody>
          <a:bodyPr>
            <a:normAutofit/>
          </a:bodyPr>
          <a:lstStyle/>
          <a:p>
            <a:r>
              <a:rPr lang="en-US" sz="2000" dirty="0"/>
              <a:t>The expression "survey" means general view, casting of eyes or mind over something, inspection or investigation of the condition, amount, etc. of something, account given of result of this, etc. </a:t>
            </a:r>
          </a:p>
          <a:p>
            <a:r>
              <a:rPr lang="en-US" sz="2000" dirty="0"/>
              <a:t>In short, the term 'survey' in the context of the Income Tax Act means a collection of data or information for the purposes of the Act. </a:t>
            </a:r>
          </a:p>
          <a:p>
            <a:r>
              <a:rPr lang="en-US" sz="2000" dirty="0"/>
              <a:t>Search means to look out, to seek or to find something the presence of which is suspected, etc. Seize means to take possession of goods, contrary to the wishes of the owner or to take forcible possession.</a:t>
            </a:r>
          </a:p>
          <a:p>
            <a:r>
              <a:rPr lang="en-US" sz="2000" dirty="0"/>
              <a:t>From the income tax point of view, in common parlance search is referred to as RAID. However, there is no such term as raid anywhere in income tax law.</a:t>
            </a:r>
            <a:endParaRPr lang="en-IN" sz="2000" dirty="0"/>
          </a:p>
        </p:txBody>
      </p:sp>
      <p:pic>
        <p:nvPicPr>
          <p:cNvPr id="10242" name="Picture 2" descr="Income tax in India - Wikipedia">
            <a:extLst>
              <a:ext uri="{FF2B5EF4-FFF2-40B4-BE49-F238E27FC236}">
                <a16:creationId xmlns:a16="http://schemas.microsoft.com/office/drawing/2014/main" id="{9E075C60-4CBA-492C-AEBD-AA531E6080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662" y="5244288"/>
            <a:ext cx="1895109" cy="129462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DD16D91-25B5-498D-B1CB-A9BE345B50B8}"/>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6D20EF49-8DB6-401C-962C-98459B8D82FF}"/>
              </a:ext>
            </a:extLst>
          </p:cNvPr>
          <p:cNvSpPr>
            <a:spLocks noGrp="1"/>
          </p:cNvSpPr>
          <p:nvPr>
            <p:ph type="sldNum" sz="quarter" idx="12"/>
          </p:nvPr>
        </p:nvSpPr>
        <p:spPr/>
        <p:txBody>
          <a:bodyPr/>
          <a:lstStyle/>
          <a:p>
            <a:pPr algn="l"/>
            <a:fld id="{F97E8200-1950-409B-82E7-99938E7AE355}" type="slidenum">
              <a:rPr lang="en-US" smtClean="0"/>
              <a:pPr algn="l"/>
              <a:t>13</a:t>
            </a:fld>
            <a:endParaRPr lang="en-US" dirty="0"/>
          </a:p>
        </p:txBody>
      </p:sp>
    </p:spTree>
    <p:extLst>
      <p:ext uri="{BB962C8B-B14F-4D97-AF65-F5344CB8AC3E}">
        <p14:creationId xmlns:p14="http://schemas.microsoft.com/office/powerpoint/2010/main" val="3129196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2067-B41A-4771-AA79-2E0798891C4F}"/>
              </a:ext>
            </a:extLst>
          </p:cNvPr>
          <p:cNvSpPr>
            <a:spLocks noGrp="1"/>
          </p:cNvSpPr>
          <p:nvPr>
            <p:ph type="title"/>
          </p:nvPr>
        </p:nvSpPr>
        <p:spPr>
          <a:xfrm>
            <a:off x="161834" y="230729"/>
            <a:ext cx="10268712" cy="1700784"/>
          </a:xfrm>
        </p:spPr>
        <p:txBody>
          <a:bodyPr>
            <a:normAutofit fontScale="90000"/>
          </a:bodyPr>
          <a:lstStyle/>
          <a:p>
            <a:r>
              <a:rPr lang="en-US" dirty="0"/>
              <a:t>When survey is converted into search</a:t>
            </a:r>
            <a:endParaRPr lang="en-IN" dirty="0"/>
          </a:p>
        </p:txBody>
      </p:sp>
      <p:sp>
        <p:nvSpPr>
          <p:cNvPr id="3" name="Content Placeholder 2">
            <a:extLst>
              <a:ext uri="{FF2B5EF4-FFF2-40B4-BE49-F238E27FC236}">
                <a16:creationId xmlns:a16="http://schemas.microsoft.com/office/drawing/2014/main" id="{CEDC4CD4-E95F-4B3D-9F40-CB710720F61E}"/>
              </a:ext>
            </a:extLst>
          </p:cNvPr>
          <p:cNvSpPr>
            <a:spLocks noGrp="1"/>
          </p:cNvSpPr>
          <p:nvPr>
            <p:ph idx="1"/>
          </p:nvPr>
        </p:nvSpPr>
        <p:spPr>
          <a:xfrm>
            <a:off x="161833" y="2486151"/>
            <a:ext cx="11863590" cy="4235323"/>
          </a:xfrm>
        </p:spPr>
        <p:txBody>
          <a:bodyPr>
            <a:noAutofit/>
          </a:bodyPr>
          <a:lstStyle/>
          <a:p>
            <a:r>
              <a:rPr lang="en-US" sz="2400" dirty="0"/>
              <a:t>Proceedings under Section 133A, 133B, and 132 are independent of each other, </a:t>
            </a:r>
          </a:p>
          <a:p>
            <a:r>
              <a:rPr lang="en-US" sz="2400" dirty="0"/>
              <a:t>The object and scope of action under each of these actions are well defined. </a:t>
            </a:r>
          </a:p>
          <a:p>
            <a:r>
              <a:rPr lang="en-US" sz="2400" dirty="0"/>
              <a:t>A survey can lead to search only when on the basis of the information collected in the survey; conditions laid down in clauses (a), (b), (c) of Section 132 (1) are satisfied. </a:t>
            </a:r>
          </a:p>
          <a:p>
            <a:r>
              <a:rPr lang="en-US" sz="2400" dirty="0"/>
              <a:t>Similarly, persistent failure on the part of the assessee to show cooperation with the Income Tax Authorities in the matter of survey may also result in income tax raid leading to search and seizure.</a:t>
            </a:r>
            <a:endParaRPr lang="en-IN" sz="2400" dirty="0"/>
          </a:p>
        </p:txBody>
      </p:sp>
      <p:pic>
        <p:nvPicPr>
          <p:cNvPr id="9218" name="Picture 2" descr="Can I convert a limited by guarantee company to a limited by shares company?">
            <a:extLst>
              <a:ext uri="{FF2B5EF4-FFF2-40B4-BE49-F238E27FC236}">
                <a16:creationId xmlns:a16="http://schemas.microsoft.com/office/drawing/2014/main" id="{4135252E-8E64-457F-9741-0DA3008D2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87056"/>
            <a:ext cx="2126512" cy="10632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B587488-C929-4957-8E68-D4A8B11727E1}"/>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222603D4-7735-4575-AE1E-441D58C472F8}"/>
              </a:ext>
            </a:extLst>
          </p:cNvPr>
          <p:cNvSpPr>
            <a:spLocks noGrp="1"/>
          </p:cNvSpPr>
          <p:nvPr>
            <p:ph type="sldNum" sz="quarter" idx="12"/>
          </p:nvPr>
        </p:nvSpPr>
        <p:spPr/>
        <p:txBody>
          <a:bodyPr/>
          <a:lstStyle/>
          <a:p>
            <a:pPr algn="l"/>
            <a:fld id="{F97E8200-1950-409B-82E7-99938E7AE355}" type="slidenum">
              <a:rPr lang="en-US" smtClean="0"/>
              <a:pPr algn="l"/>
              <a:t>14</a:t>
            </a:fld>
            <a:endParaRPr lang="en-US" dirty="0"/>
          </a:p>
        </p:txBody>
      </p:sp>
    </p:spTree>
    <p:extLst>
      <p:ext uri="{BB962C8B-B14F-4D97-AF65-F5344CB8AC3E}">
        <p14:creationId xmlns:p14="http://schemas.microsoft.com/office/powerpoint/2010/main" val="278422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1321-B29C-4814-8B51-7017D1BDC677}"/>
              </a:ext>
            </a:extLst>
          </p:cNvPr>
          <p:cNvSpPr>
            <a:spLocks noGrp="1"/>
          </p:cNvSpPr>
          <p:nvPr>
            <p:ph type="title"/>
          </p:nvPr>
        </p:nvSpPr>
        <p:spPr>
          <a:xfrm>
            <a:off x="98882" y="10632"/>
            <a:ext cx="11894644" cy="2105247"/>
          </a:xfrm>
        </p:spPr>
        <p:txBody>
          <a:bodyPr>
            <a:normAutofit/>
          </a:bodyPr>
          <a:lstStyle/>
          <a:p>
            <a:r>
              <a:rPr lang="en-US" sz="3600" b="1" i="0" dirty="0">
                <a:effectLst/>
              </a:rPr>
              <a:t>Adjustment of Assets seized u/s.132 or requisition u/s. 132A</a:t>
            </a:r>
            <a:endParaRPr lang="en-IN" sz="3600" dirty="0"/>
          </a:p>
        </p:txBody>
      </p:sp>
      <p:sp>
        <p:nvSpPr>
          <p:cNvPr id="3" name="Content Placeholder 2">
            <a:extLst>
              <a:ext uri="{FF2B5EF4-FFF2-40B4-BE49-F238E27FC236}">
                <a16:creationId xmlns:a16="http://schemas.microsoft.com/office/drawing/2014/main" id="{8C7F2DDD-CC3C-4AE2-A5F2-F77FD94A793D}"/>
              </a:ext>
            </a:extLst>
          </p:cNvPr>
          <p:cNvSpPr>
            <a:spLocks noGrp="1"/>
          </p:cNvSpPr>
          <p:nvPr>
            <p:ph idx="1"/>
          </p:nvPr>
        </p:nvSpPr>
        <p:spPr>
          <a:xfrm>
            <a:off x="98882" y="2375101"/>
            <a:ext cx="12093117" cy="4355308"/>
          </a:xfrm>
        </p:spPr>
        <p:txBody>
          <a:bodyPr/>
          <a:lstStyle/>
          <a:p>
            <a:r>
              <a:rPr lang="en-US" b="0" i="0" dirty="0">
                <a:solidFill>
                  <a:srgbClr val="000000"/>
                </a:solidFill>
                <a:effectLst/>
                <a:latin typeface="Verdana" panose="020B0604030504040204" pitchFamily="34" charset="0"/>
              </a:rPr>
              <a:t>Section 132B provides that the asset seized u/s.132 or requisition u/s. 132A may be adjusted against the amount of existing liability under the Income-tax Act and the amount of liability determined on completion of assessment.</a:t>
            </a:r>
            <a:endParaRPr lang="en-IN" dirty="0"/>
          </a:p>
        </p:txBody>
      </p:sp>
      <p:pic>
        <p:nvPicPr>
          <p:cNvPr id="5122" name="Picture 2" descr="What Do I Need to Know about Property Seizure? - Law Offices of Robert M.  Geller, P.A.">
            <a:extLst>
              <a:ext uri="{FF2B5EF4-FFF2-40B4-BE49-F238E27FC236}">
                <a16:creationId xmlns:a16="http://schemas.microsoft.com/office/drawing/2014/main" id="{9F18DEC2-2911-4418-9AB5-697791CD2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659" y="4204181"/>
            <a:ext cx="2857500" cy="208597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ED24D37-4D0E-4DE6-8FEE-964E12DDCED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EFBED034-C5B9-4B7B-BF13-1598D5417A20}"/>
              </a:ext>
            </a:extLst>
          </p:cNvPr>
          <p:cNvSpPr>
            <a:spLocks noGrp="1"/>
          </p:cNvSpPr>
          <p:nvPr>
            <p:ph type="sldNum" sz="quarter" idx="12"/>
          </p:nvPr>
        </p:nvSpPr>
        <p:spPr/>
        <p:txBody>
          <a:bodyPr/>
          <a:lstStyle/>
          <a:p>
            <a:pPr algn="l"/>
            <a:fld id="{F97E8200-1950-409B-82E7-99938E7AE355}" type="slidenum">
              <a:rPr lang="en-US" smtClean="0"/>
              <a:pPr algn="l"/>
              <a:t>15</a:t>
            </a:fld>
            <a:endParaRPr lang="en-US" dirty="0"/>
          </a:p>
        </p:txBody>
      </p:sp>
    </p:spTree>
    <p:extLst>
      <p:ext uri="{BB962C8B-B14F-4D97-AF65-F5344CB8AC3E}">
        <p14:creationId xmlns:p14="http://schemas.microsoft.com/office/powerpoint/2010/main" val="102994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97B53-C268-4B32-8F8C-9605D1C6DE55}"/>
              </a:ext>
            </a:extLst>
          </p:cNvPr>
          <p:cNvSpPr>
            <a:spLocks noGrp="1"/>
          </p:cNvSpPr>
          <p:nvPr>
            <p:ph type="title"/>
          </p:nvPr>
        </p:nvSpPr>
        <p:spPr>
          <a:xfrm>
            <a:off x="77617" y="466669"/>
            <a:ext cx="10268712" cy="1700784"/>
          </a:xfrm>
        </p:spPr>
        <p:txBody>
          <a:bodyPr>
            <a:normAutofit/>
          </a:bodyPr>
          <a:lstStyle/>
          <a:p>
            <a:r>
              <a:rPr lang="en-US" sz="4400" b="1" i="0" dirty="0">
                <a:effectLst/>
              </a:rPr>
              <a:t>Rights of the person searched</a:t>
            </a:r>
            <a:endParaRPr lang="en-IN" sz="16600" dirty="0"/>
          </a:p>
        </p:txBody>
      </p:sp>
      <p:sp>
        <p:nvSpPr>
          <p:cNvPr id="3" name="Content Placeholder 2">
            <a:extLst>
              <a:ext uri="{FF2B5EF4-FFF2-40B4-BE49-F238E27FC236}">
                <a16:creationId xmlns:a16="http://schemas.microsoft.com/office/drawing/2014/main" id="{00ED284D-ED84-4C58-A9AB-3990D16B517D}"/>
              </a:ext>
            </a:extLst>
          </p:cNvPr>
          <p:cNvSpPr>
            <a:spLocks noGrp="1"/>
          </p:cNvSpPr>
          <p:nvPr>
            <p:ph idx="1"/>
          </p:nvPr>
        </p:nvSpPr>
        <p:spPr>
          <a:xfrm>
            <a:off x="77616" y="2396364"/>
            <a:ext cx="12114383" cy="6240859"/>
          </a:xfrm>
        </p:spPr>
        <p:txBody>
          <a:bodyPr>
            <a:normAutofit/>
          </a:bodyPr>
          <a:lstStyle/>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see the warrant of authorization duly signed and sealed by the issuing authority.</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verify the identity of each member of the search party before the start of the search and on the conclusion of the search.</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insist on personal search of ladies being taken only by a lady, with strict regard to decency.</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have at least two respectable and independent residents of the locality as witnesses.</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A lady occupying an apartment being searched has a right to withdraw before the search party enters, if, according to custom, she does not appear in public.</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call a medical practitioner in case of emergency.</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allow the children to go to school, after checking their bags.</a:t>
            </a:r>
          </a:p>
          <a:p>
            <a:pPr marL="342900" indent="-342900">
              <a:buFont typeface="Arial" panose="020B0604020202020204" pitchFamily="34" charset="0"/>
              <a:buChar char="•"/>
            </a:pPr>
            <a:r>
              <a:rPr lang="en-US" sz="1600" i="0" dirty="0">
                <a:solidFill>
                  <a:srgbClr val="000000"/>
                </a:solidFill>
                <a:effectLst/>
                <a:ea typeface="Verdana" panose="020B0604030504040204" pitchFamily="34" charset="0"/>
              </a:rPr>
              <a:t>To have the facility of having meals, etc., at the normal time.</a:t>
            </a:r>
          </a:p>
          <a:p>
            <a:pPr marL="457200" indent="-457200">
              <a:buFont typeface="Arial" panose="020B0604020202020204" pitchFamily="34" charset="0"/>
              <a:buChar char="•"/>
            </a:pPr>
            <a:endParaRPr lang="en-IN" sz="2400" dirty="0">
              <a:ea typeface="Verdana" panose="020B0604030504040204" pitchFamily="34" charset="0"/>
            </a:endParaRPr>
          </a:p>
        </p:txBody>
      </p:sp>
      <p:pic>
        <p:nvPicPr>
          <p:cNvPr id="4" name="Picture 2" descr="Duties and Rights As a Choice - Pictured As Words Duties, Rights on Road  Signs To Show that when a Person Makes Decision he Can Stock Illustration -  Illustration of selection, option: 171951009">
            <a:extLst>
              <a:ext uri="{FF2B5EF4-FFF2-40B4-BE49-F238E27FC236}">
                <a16:creationId xmlns:a16="http://schemas.microsoft.com/office/drawing/2014/main" id="{4A92FF52-B877-4058-BE9E-F615C3A12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108" y="192010"/>
            <a:ext cx="3109912" cy="19222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E2EEE21-C7D6-482B-883F-2290000BC663}"/>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5C852072-C90E-4471-8D1A-1ABFBBDDC254}"/>
              </a:ext>
            </a:extLst>
          </p:cNvPr>
          <p:cNvSpPr>
            <a:spLocks noGrp="1"/>
          </p:cNvSpPr>
          <p:nvPr>
            <p:ph type="sldNum" sz="quarter" idx="12"/>
          </p:nvPr>
        </p:nvSpPr>
        <p:spPr/>
        <p:txBody>
          <a:bodyPr/>
          <a:lstStyle/>
          <a:p>
            <a:pPr algn="l"/>
            <a:fld id="{F97E8200-1950-409B-82E7-99938E7AE355}" type="slidenum">
              <a:rPr lang="en-US" smtClean="0"/>
              <a:pPr algn="l"/>
              <a:t>16</a:t>
            </a:fld>
            <a:endParaRPr lang="en-US" dirty="0"/>
          </a:p>
        </p:txBody>
      </p:sp>
    </p:spTree>
    <p:extLst>
      <p:ext uri="{BB962C8B-B14F-4D97-AF65-F5344CB8AC3E}">
        <p14:creationId xmlns:p14="http://schemas.microsoft.com/office/powerpoint/2010/main" val="374661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3E1F-A9AC-41AF-8FC7-BCC7CA81D01E}"/>
              </a:ext>
            </a:extLst>
          </p:cNvPr>
          <p:cNvSpPr>
            <a:spLocks noGrp="1"/>
          </p:cNvSpPr>
          <p:nvPr>
            <p:ph type="title"/>
          </p:nvPr>
        </p:nvSpPr>
        <p:spPr>
          <a:xfrm>
            <a:off x="173311" y="349712"/>
            <a:ext cx="10268712" cy="1700784"/>
          </a:xfrm>
        </p:spPr>
        <p:txBody>
          <a:bodyPr>
            <a:normAutofit fontScale="90000"/>
          </a:bodyPr>
          <a:lstStyle/>
          <a:p>
            <a:r>
              <a:rPr lang="en-US" sz="6600" b="1" i="0" dirty="0">
                <a:effectLst/>
              </a:rPr>
              <a:t>Rights of the person searched (contd.)</a:t>
            </a:r>
            <a:endParaRPr lang="en-IN" dirty="0"/>
          </a:p>
        </p:txBody>
      </p:sp>
      <p:sp>
        <p:nvSpPr>
          <p:cNvPr id="3" name="Content Placeholder 2">
            <a:extLst>
              <a:ext uri="{FF2B5EF4-FFF2-40B4-BE49-F238E27FC236}">
                <a16:creationId xmlns:a16="http://schemas.microsoft.com/office/drawing/2014/main" id="{FA1342B3-4F73-440E-A72D-4D9703661012}"/>
              </a:ext>
            </a:extLst>
          </p:cNvPr>
          <p:cNvSpPr>
            <a:spLocks noGrp="1"/>
          </p:cNvSpPr>
          <p:nvPr>
            <p:ph idx="1"/>
          </p:nvPr>
        </p:nvSpPr>
        <p:spPr>
          <a:xfrm>
            <a:off x="173311" y="2428262"/>
            <a:ext cx="11890159" cy="4336095"/>
          </a:xfrm>
        </p:spPr>
        <p:txBody>
          <a:bodyPr>
            <a:normAutofit/>
          </a:bodyPr>
          <a:lstStyle/>
          <a:p>
            <a:pPr>
              <a:buFont typeface="Arial" panose="020B0604020202020204" pitchFamily="34" charset="0"/>
              <a:buChar char="•"/>
            </a:pPr>
            <a:r>
              <a:rPr lang="en-US" sz="2400" b="0" i="0" dirty="0">
                <a:solidFill>
                  <a:srgbClr val="000000"/>
                </a:solidFill>
                <a:effectLst/>
              </a:rPr>
              <a:t>To have an inspection of the seized books of account, etc., or to take extracts therefrom in the presence of any of the authorized officers or any other person empowered by him.</a:t>
            </a:r>
          </a:p>
          <a:p>
            <a:pPr>
              <a:buFont typeface="Arial" panose="020B0604020202020204" pitchFamily="34" charset="0"/>
              <a:buChar char="•"/>
            </a:pPr>
            <a:r>
              <a:rPr lang="en-US" sz="2400" b="0" i="0" dirty="0">
                <a:solidFill>
                  <a:srgbClr val="000000"/>
                </a:solidFill>
                <a:effectLst/>
              </a:rPr>
              <a:t>To make an application objecting to the approval given by the Commissioner of Income-tax for retention Of books</a:t>
            </a:r>
            <a:r>
              <a:rPr lang="en-US" sz="2400" dirty="0">
                <a:solidFill>
                  <a:srgbClr val="000000"/>
                </a:solidFill>
              </a:rPr>
              <a:t> </a:t>
            </a:r>
            <a:r>
              <a:rPr lang="en-US" sz="2400" b="0" i="0" dirty="0">
                <a:solidFill>
                  <a:srgbClr val="000000"/>
                </a:solidFill>
                <a:effectLst/>
              </a:rPr>
              <a:t>and documents beyond 180 days from the date of the seizure.</a:t>
            </a:r>
          </a:p>
          <a:p>
            <a:endParaRPr lang="en-IN" sz="2400" dirty="0"/>
          </a:p>
        </p:txBody>
      </p:sp>
      <p:pic>
        <p:nvPicPr>
          <p:cNvPr id="4" name="Picture 2" descr="Duties and Rights As a Choice - Pictured As Words Duties, Rights on Road  Signs To Show that when a Person Makes Decision he Can Stock Illustration -  Illustration of selection, option: 171951009">
            <a:extLst>
              <a:ext uri="{FF2B5EF4-FFF2-40B4-BE49-F238E27FC236}">
                <a16:creationId xmlns:a16="http://schemas.microsoft.com/office/drawing/2014/main" id="{4AE53FEC-9D07-4305-9F0C-0069FCCE6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108" y="192010"/>
            <a:ext cx="3109912" cy="19222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F21DAD8-5A97-474D-A870-02BC912B1CD5}"/>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414B033A-8C6F-4473-BB8C-1B7252145ABC}"/>
              </a:ext>
            </a:extLst>
          </p:cNvPr>
          <p:cNvSpPr>
            <a:spLocks noGrp="1"/>
          </p:cNvSpPr>
          <p:nvPr>
            <p:ph type="sldNum" sz="quarter" idx="12"/>
          </p:nvPr>
        </p:nvSpPr>
        <p:spPr/>
        <p:txBody>
          <a:bodyPr/>
          <a:lstStyle/>
          <a:p>
            <a:pPr algn="l"/>
            <a:fld id="{F97E8200-1950-409B-82E7-99938E7AE355}" type="slidenum">
              <a:rPr lang="en-US" smtClean="0"/>
              <a:pPr algn="l"/>
              <a:t>17</a:t>
            </a:fld>
            <a:endParaRPr lang="en-US" dirty="0"/>
          </a:p>
        </p:txBody>
      </p:sp>
    </p:spTree>
    <p:extLst>
      <p:ext uri="{BB962C8B-B14F-4D97-AF65-F5344CB8AC3E}">
        <p14:creationId xmlns:p14="http://schemas.microsoft.com/office/powerpoint/2010/main" val="19328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94D8-D16B-42B0-9E28-74AF2C055D3C}"/>
              </a:ext>
            </a:extLst>
          </p:cNvPr>
          <p:cNvSpPr>
            <a:spLocks noGrp="1"/>
          </p:cNvSpPr>
          <p:nvPr>
            <p:ph type="title"/>
          </p:nvPr>
        </p:nvSpPr>
        <p:spPr>
          <a:xfrm>
            <a:off x="0" y="402874"/>
            <a:ext cx="10268712" cy="1700784"/>
          </a:xfrm>
        </p:spPr>
        <p:txBody>
          <a:bodyPr>
            <a:normAutofit/>
          </a:bodyPr>
          <a:lstStyle/>
          <a:p>
            <a:r>
              <a:rPr lang="en-US" sz="4400" b="1" i="0" dirty="0">
                <a:effectLst/>
              </a:rPr>
              <a:t> Duties of the person searched</a:t>
            </a:r>
            <a:endParaRPr lang="en-IN" sz="16600" dirty="0"/>
          </a:p>
        </p:txBody>
      </p:sp>
      <p:sp>
        <p:nvSpPr>
          <p:cNvPr id="3" name="Content Placeholder 2">
            <a:extLst>
              <a:ext uri="{FF2B5EF4-FFF2-40B4-BE49-F238E27FC236}">
                <a16:creationId xmlns:a16="http://schemas.microsoft.com/office/drawing/2014/main" id="{C631781C-C76B-483E-87B0-794E935A6795}"/>
              </a:ext>
            </a:extLst>
          </p:cNvPr>
          <p:cNvSpPr>
            <a:spLocks noGrp="1"/>
          </p:cNvSpPr>
          <p:nvPr>
            <p:ph idx="1"/>
          </p:nvPr>
        </p:nvSpPr>
        <p:spPr>
          <a:xfrm>
            <a:off x="106325" y="2371059"/>
            <a:ext cx="11972261" cy="4901611"/>
          </a:xfrm>
        </p:spPr>
        <p:txBody>
          <a:bodyPr>
            <a:normAutofit/>
          </a:bodyPr>
          <a:lstStyle/>
          <a:p>
            <a:pPr>
              <a:buFont typeface="Arial" panose="020B0604020202020204" pitchFamily="34" charset="0"/>
              <a:buChar char="•"/>
            </a:pPr>
            <a:r>
              <a:rPr lang="en-US" sz="1800" b="0" i="0" dirty="0">
                <a:solidFill>
                  <a:srgbClr val="000000"/>
                </a:solidFill>
                <a:effectLst/>
                <a:ea typeface="Verdana" panose="020B0604030504040204" pitchFamily="34" charset="0"/>
              </a:rPr>
              <a:t>To allow free and unhindered ingress into the premises.</a:t>
            </a:r>
          </a:p>
          <a:p>
            <a:pPr>
              <a:buFont typeface="Arial" panose="020B0604020202020204" pitchFamily="34" charset="0"/>
              <a:buChar char="•"/>
            </a:pPr>
            <a:r>
              <a:rPr lang="en-US" sz="1800" b="0" i="0" dirty="0">
                <a:solidFill>
                  <a:srgbClr val="000000"/>
                </a:solidFill>
                <a:effectLst/>
                <a:ea typeface="Verdana" panose="020B0604030504040204" pitchFamily="34" charset="0"/>
              </a:rPr>
              <a:t>To see the warrant of authorization and put signature on the same.</a:t>
            </a:r>
          </a:p>
          <a:p>
            <a:pPr>
              <a:buFont typeface="Arial" panose="020B0604020202020204" pitchFamily="34" charset="0"/>
              <a:buChar char="•"/>
            </a:pPr>
            <a:r>
              <a:rPr lang="en-US" sz="1800" b="0" i="0" dirty="0">
                <a:solidFill>
                  <a:srgbClr val="000000"/>
                </a:solidFill>
                <a:effectLst/>
                <a:ea typeface="Verdana" panose="020B0604030504040204" pitchFamily="34" charset="0"/>
              </a:rPr>
              <a:t>To identify all receptacles in which assets or books of account and documents are kept and to hand over keys to such receptacles to the authorized officer.</a:t>
            </a:r>
          </a:p>
          <a:p>
            <a:pPr>
              <a:buFont typeface="Arial" panose="020B0604020202020204" pitchFamily="34" charset="0"/>
              <a:buChar char="•"/>
            </a:pPr>
            <a:r>
              <a:rPr lang="en-US" sz="1800" b="0" i="0" dirty="0">
                <a:solidFill>
                  <a:srgbClr val="000000"/>
                </a:solidFill>
                <a:effectLst/>
                <a:ea typeface="Verdana" panose="020B0604030504040204" pitchFamily="34" charset="0"/>
              </a:rPr>
              <a:t>To identify and explain the ownership of the assets, books of account, and documents found on the premises.</a:t>
            </a:r>
          </a:p>
          <a:p>
            <a:pPr>
              <a:buFont typeface="Arial" panose="020B0604020202020204" pitchFamily="34" charset="0"/>
              <a:buChar char="•"/>
            </a:pPr>
            <a:r>
              <a:rPr lang="en-US" sz="1800" b="0" i="0" dirty="0">
                <a:solidFill>
                  <a:srgbClr val="000000"/>
                </a:solidFill>
                <a:effectLst/>
                <a:ea typeface="Verdana" panose="020B0604030504040204" pitchFamily="34" charset="0"/>
              </a:rPr>
              <a:t>To identify every individual on the premises and to explain their relationship to the person being searched. He should not mislead by impersonation. If he cheats by pretending to be some other person or knowingly substitutes one person for another, it is an offense punishable under section 416 of the Indian Penal Code.</a:t>
            </a:r>
          </a:p>
          <a:p>
            <a:pPr>
              <a:buFont typeface="Arial" panose="020B0604020202020204" pitchFamily="34" charset="0"/>
              <a:buChar char="•"/>
            </a:pPr>
            <a:r>
              <a:rPr lang="en-US" sz="1800" b="0" i="0" dirty="0">
                <a:solidFill>
                  <a:srgbClr val="000000"/>
                </a:solidFill>
                <a:effectLst/>
                <a:ea typeface="Verdana" panose="020B0604030504040204" pitchFamily="34" charset="0"/>
              </a:rPr>
              <a:t>Not to allow or encourage the entry of any unauthorized person into the premises.</a:t>
            </a:r>
          </a:p>
          <a:p>
            <a:pPr marL="457200" indent="-457200">
              <a:buFont typeface="Arial" panose="020B0604020202020204" pitchFamily="34" charset="0"/>
              <a:buChar char="•"/>
            </a:pPr>
            <a:endParaRPr lang="en-IN" dirty="0">
              <a:ea typeface="Verdana" panose="020B0604030504040204" pitchFamily="34" charset="0"/>
            </a:endParaRPr>
          </a:p>
        </p:txBody>
      </p:sp>
      <p:pic>
        <p:nvPicPr>
          <p:cNvPr id="4" name="Picture 2" descr="Duties and Rights As a Choice - Pictured As Words Duties, Rights on Road  Signs To Show that when a Person Makes Decision he Can Stock Illustration -  Illustration of selection, option: 171951009">
            <a:extLst>
              <a:ext uri="{FF2B5EF4-FFF2-40B4-BE49-F238E27FC236}">
                <a16:creationId xmlns:a16="http://schemas.microsoft.com/office/drawing/2014/main" id="{BC45F217-006D-442F-A2CD-577007739B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108" y="192010"/>
            <a:ext cx="3109912" cy="19222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AA938F0E-1473-4D53-8EFA-0D5172C02DD5}"/>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DAA591D7-EF71-4D2D-9317-AD00C2196420}"/>
              </a:ext>
            </a:extLst>
          </p:cNvPr>
          <p:cNvSpPr>
            <a:spLocks noGrp="1"/>
          </p:cNvSpPr>
          <p:nvPr>
            <p:ph type="sldNum" sz="quarter" idx="12"/>
          </p:nvPr>
        </p:nvSpPr>
        <p:spPr/>
        <p:txBody>
          <a:bodyPr/>
          <a:lstStyle/>
          <a:p>
            <a:pPr algn="l"/>
            <a:fld id="{F97E8200-1950-409B-82E7-99938E7AE355}" type="slidenum">
              <a:rPr lang="en-US" smtClean="0"/>
              <a:pPr algn="l"/>
              <a:t>18</a:t>
            </a:fld>
            <a:endParaRPr lang="en-US" dirty="0"/>
          </a:p>
        </p:txBody>
      </p:sp>
    </p:spTree>
    <p:extLst>
      <p:ext uri="{BB962C8B-B14F-4D97-AF65-F5344CB8AC3E}">
        <p14:creationId xmlns:p14="http://schemas.microsoft.com/office/powerpoint/2010/main" val="340664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99F7-3553-4013-8A93-49B7B5C173C1}"/>
              </a:ext>
            </a:extLst>
          </p:cNvPr>
          <p:cNvSpPr>
            <a:spLocks noGrp="1"/>
          </p:cNvSpPr>
          <p:nvPr>
            <p:ph type="title"/>
          </p:nvPr>
        </p:nvSpPr>
        <p:spPr>
          <a:xfrm>
            <a:off x="120148" y="413507"/>
            <a:ext cx="10268712" cy="1700784"/>
          </a:xfrm>
        </p:spPr>
        <p:txBody>
          <a:bodyPr>
            <a:normAutofit fontScale="90000"/>
          </a:bodyPr>
          <a:lstStyle/>
          <a:p>
            <a:r>
              <a:rPr lang="en-US" sz="6600" b="1" i="0" dirty="0">
                <a:effectLst/>
              </a:rPr>
              <a:t> Duties of the person searched ( contd.)</a:t>
            </a:r>
            <a:endParaRPr lang="en-IN" dirty="0"/>
          </a:p>
        </p:txBody>
      </p:sp>
      <p:sp>
        <p:nvSpPr>
          <p:cNvPr id="3" name="Content Placeholder 2">
            <a:extLst>
              <a:ext uri="{FF2B5EF4-FFF2-40B4-BE49-F238E27FC236}">
                <a16:creationId xmlns:a16="http://schemas.microsoft.com/office/drawing/2014/main" id="{1C92DDB5-171D-4AE4-8B62-96D17E7603C2}"/>
              </a:ext>
            </a:extLst>
          </p:cNvPr>
          <p:cNvSpPr>
            <a:spLocks noGrp="1"/>
          </p:cNvSpPr>
          <p:nvPr>
            <p:ph idx="1"/>
          </p:nvPr>
        </p:nvSpPr>
        <p:spPr>
          <a:xfrm>
            <a:off x="120147" y="2438895"/>
            <a:ext cx="11947805" cy="4291513"/>
          </a:xfrm>
        </p:spPr>
        <p:txBody>
          <a:bodyPr>
            <a:normAutofit/>
          </a:bodyPr>
          <a:lstStyle/>
          <a:p>
            <a:pPr>
              <a:buFont typeface="Arial" panose="020B0604020202020204" pitchFamily="34" charset="0"/>
              <a:buChar char="•"/>
            </a:pPr>
            <a:r>
              <a:rPr lang="en-US" sz="1800" b="0" i="0" dirty="0">
                <a:solidFill>
                  <a:srgbClr val="000000"/>
                </a:solidFill>
                <a:effectLst/>
              </a:rPr>
              <a:t>If he refuses to answer a question on a subject relevant to the search operation, he shall be punishable with imprisonment or fine or both, under section 179 of the Indian Penal Code.</a:t>
            </a:r>
          </a:p>
          <a:p>
            <a:pPr>
              <a:buFont typeface="Arial" panose="020B0604020202020204" pitchFamily="34" charset="0"/>
              <a:buChar char="•"/>
            </a:pPr>
            <a:r>
              <a:rPr lang="en-US" sz="1800" b="0" i="0" dirty="0">
                <a:solidFill>
                  <a:srgbClr val="000000"/>
                </a:solidFill>
                <a:effectLst/>
              </a:rPr>
              <a:t>Being legally bound by an oath or affirmation to state the truth, if he makes a false statement, he shall be punishable with imprisonment or fine or both under section 181 of the Indian Penal Code.</a:t>
            </a:r>
          </a:p>
          <a:p>
            <a:pPr>
              <a:buFont typeface="Arial" panose="020B0604020202020204" pitchFamily="34" charset="0"/>
              <a:buChar char="•"/>
            </a:pPr>
            <a:r>
              <a:rPr lang="en-US" sz="1800" b="0" i="0" dirty="0">
                <a:solidFill>
                  <a:srgbClr val="000000"/>
                </a:solidFill>
                <a:effectLst/>
              </a:rPr>
              <a:t>Similarly, if he provides evidence that is false and which he knows or believes to be false, he is liable to be punished under section 191 of the Indian Penal Code.</a:t>
            </a:r>
          </a:p>
          <a:p>
            <a:pPr>
              <a:buFont typeface="Arial" panose="020B0604020202020204" pitchFamily="34" charset="0"/>
              <a:buChar char="•"/>
            </a:pPr>
            <a:r>
              <a:rPr lang="en-US" sz="1800" b="0" i="0" dirty="0">
                <a:solidFill>
                  <a:srgbClr val="000000"/>
                </a:solidFill>
                <a:effectLst/>
              </a:rPr>
              <a:t>To affix his signature on the recorded statement, inventories, and the </a:t>
            </a:r>
            <a:r>
              <a:rPr lang="en-US" sz="1800" b="0" i="0" dirty="0" err="1">
                <a:solidFill>
                  <a:srgbClr val="000000"/>
                </a:solidFill>
                <a:effectLst/>
              </a:rPr>
              <a:t>panchanama</a:t>
            </a:r>
            <a:r>
              <a:rPr lang="en-US" sz="1800" b="0" i="0" dirty="0">
                <a:solidFill>
                  <a:srgbClr val="000000"/>
                </a:solidFill>
                <a:effectLst/>
              </a:rPr>
              <a:t>.</a:t>
            </a:r>
          </a:p>
          <a:p>
            <a:pPr>
              <a:buFont typeface="Arial" panose="020B0604020202020204" pitchFamily="34" charset="0"/>
              <a:buChar char="•"/>
            </a:pPr>
            <a:r>
              <a:rPr lang="en-US" sz="1800" b="0" i="0" dirty="0">
                <a:solidFill>
                  <a:srgbClr val="000000"/>
                </a:solidFill>
                <a:effectLst/>
              </a:rPr>
              <a:t>To ensure that peace is maintained throughout the duration of the search, and to co-operate with the search party in all respects so that the search action is concluded at the earliest and in a peaceful manner.</a:t>
            </a:r>
          </a:p>
          <a:p>
            <a:pPr>
              <a:buFont typeface="Arial" panose="020B0604020202020204" pitchFamily="34" charset="0"/>
              <a:buChar char="•"/>
            </a:pPr>
            <a:r>
              <a:rPr lang="en-US" sz="1800" b="0" i="0" dirty="0">
                <a:solidFill>
                  <a:srgbClr val="000000"/>
                </a:solidFill>
                <a:effectLst/>
              </a:rPr>
              <a:t>Similar co-operation should be extended even after the search action is over, so as to enable the authorized officer to complete necessary follow-up investigations at the earliest.</a:t>
            </a:r>
          </a:p>
          <a:p>
            <a:endParaRPr lang="en-IN" dirty="0"/>
          </a:p>
        </p:txBody>
      </p:sp>
      <p:pic>
        <p:nvPicPr>
          <p:cNvPr id="3074" name="Picture 2" descr="Duties and Rights As a Choice - Pictured As Words Duties, Rights on Road  Signs To Show that when a Person Makes Decision he Can Stock Illustration -  Illustration of selection, option: 171951009">
            <a:extLst>
              <a:ext uri="{FF2B5EF4-FFF2-40B4-BE49-F238E27FC236}">
                <a16:creationId xmlns:a16="http://schemas.microsoft.com/office/drawing/2014/main" id="{B5E53B00-AE12-462F-ABA3-9D0484051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2108" y="192010"/>
            <a:ext cx="3109912" cy="192228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138D58E-9E82-4EF9-9914-71A8CBF660F6}"/>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7C1A7804-C2E9-4602-8A27-FC3A741F9C1B}"/>
              </a:ext>
            </a:extLst>
          </p:cNvPr>
          <p:cNvSpPr>
            <a:spLocks noGrp="1"/>
          </p:cNvSpPr>
          <p:nvPr>
            <p:ph type="sldNum" sz="quarter" idx="12"/>
          </p:nvPr>
        </p:nvSpPr>
        <p:spPr/>
        <p:txBody>
          <a:bodyPr/>
          <a:lstStyle/>
          <a:p>
            <a:pPr algn="l"/>
            <a:fld id="{F97E8200-1950-409B-82E7-99938E7AE355}" type="slidenum">
              <a:rPr lang="en-US" smtClean="0"/>
              <a:pPr algn="l"/>
              <a:t>19</a:t>
            </a:fld>
            <a:endParaRPr lang="en-US" dirty="0"/>
          </a:p>
        </p:txBody>
      </p:sp>
    </p:spTree>
    <p:extLst>
      <p:ext uri="{BB962C8B-B14F-4D97-AF65-F5344CB8AC3E}">
        <p14:creationId xmlns:p14="http://schemas.microsoft.com/office/powerpoint/2010/main" val="71911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DE4D-6B96-4CEE-82B2-36DD2B332E7D}"/>
              </a:ext>
            </a:extLst>
          </p:cNvPr>
          <p:cNvSpPr>
            <a:spLocks noGrp="1"/>
          </p:cNvSpPr>
          <p:nvPr>
            <p:ph type="title"/>
          </p:nvPr>
        </p:nvSpPr>
        <p:spPr>
          <a:xfrm>
            <a:off x="310691" y="127592"/>
            <a:ext cx="10268712" cy="1700784"/>
          </a:xfrm>
        </p:spPr>
        <p:txBody>
          <a:bodyPr/>
          <a:lstStyle/>
          <a:p>
            <a:r>
              <a:rPr lang="en-US" dirty="0"/>
              <a:t>SCOPE </a:t>
            </a:r>
            <a:r>
              <a:rPr lang="en-US" sz="5400" dirty="0"/>
              <a:t>OF DISCUSSION</a:t>
            </a:r>
            <a:endParaRPr lang="en-IN" dirty="0"/>
          </a:p>
        </p:txBody>
      </p:sp>
      <p:sp>
        <p:nvSpPr>
          <p:cNvPr id="3" name="Content Placeholder 2">
            <a:extLst>
              <a:ext uri="{FF2B5EF4-FFF2-40B4-BE49-F238E27FC236}">
                <a16:creationId xmlns:a16="http://schemas.microsoft.com/office/drawing/2014/main" id="{112AEB62-1563-48C9-9DF9-40FCAC1B4B4E}"/>
              </a:ext>
            </a:extLst>
          </p:cNvPr>
          <p:cNvSpPr>
            <a:spLocks noGrp="1"/>
          </p:cNvSpPr>
          <p:nvPr>
            <p:ph idx="1"/>
          </p:nvPr>
        </p:nvSpPr>
        <p:spPr>
          <a:xfrm>
            <a:off x="77617" y="2364467"/>
            <a:ext cx="12011601" cy="4365941"/>
          </a:xfrm>
        </p:spPr>
        <p:txBody>
          <a:bodyPr>
            <a:noAutofit/>
          </a:bodyPr>
          <a:lstStyle/>
          <a:p>
            <a:pPr marL="514350" indent="-514350" algn="just">
              <a:buFont typeface="+mj-lt"/>
              <a:buAutoNum type="arabicPeriod"/>
            </a:pPr>
            <a:r>
              <a:rPr lang="en-US" sz="2400" dirty="0"/>
              <a:t>APPLICABLE PROVISIONS INTERPRETATION(SECTIONS).</a:t>
            </a:r>
          </a:p>
          <a:p>
            <a:pPr marL="514350" indent="-514350" algn="just">
              <a:buFont typeface="+mj-lt"/>
              <a:buAutoNum type="arabicPeriod"/>
            </a:pPr>
            <a:r>
              <a:rPr lang="en-US" sz="2400" dirty="0"/>
              <a:t>WHAT IS SURVEY, SEARCH &amp; SEIZURE UNDER INCOME TAX ACT, 1961.</a:t>
            </a:r>
          </a:p>
          <a:p>
            <a:pPr algn="just"/>
            <a:r>
              <a:rPr lang="en-US" sz="2400" dirty="0"/>
              <a:t>3.   WHEN SURVEY IS CONVERTED INTO SEARCH.</a:t>
            </a:r>
          </a:p>
          <a:p>
            <a:pPr algn="just"/>
            <a:r>
              <a:rPr lang="en-US" sz="2400" dirty="0"/>
              <a:t>4.  SEARCH AND SEIZURE ASSESSMENT</a:t>
            </a:r>
          </a:p>
          <a:p>
            <a:pPr algn="just"/>
            <a:r>
              <a:rPr lang="en-US" sz="2400" dirty="0"/>
              <a:t>5.  CIRCULAR AND NOTIFICATION UPDATE ABOUT SEARCH AND SEIZURE CASES.</a:t>
            </a:r>
          </a:p>
          <a:p>
            <a:pPr algn="just"/>
            <a:r>
              <a:rPr lang="en-US" sz="2400" dirty="0"/>
              <a:t>6.  LATEST NEWS UNDER SEARCH AND SEIZURE.</a:t>
            </a:r>
          </a:p>
          <a:p>
            <a:pPr algn="just"/>
            <a:r>
              <a:rPr lang="en-IN" sz="2400" dirty="0"/>
              <a:t>7.  SEARCHES AT A NEW HIGH AS TAX OFFENSES GET MONEY-LAUNDERING TINT.</a:t>
            </a:r>
          </a:p>
          <a:p>
            <a:pPr algn="just"/>
            <a:r>
              <a:rPr lang="en-US" sz="2400" b="0" i="0" dirty="0">
                <a:effectLst/>
              </a:rPr>
              <a:t>8. </a:t>
            </a:r>
            <a:r>
              <a:rPr lang="en-US" sz="2400" dirty="0"/>
              <a:t>READ ALONG WITH THE</a:t>
            </a:r>
            <a:r>
              <a:rPr lang="en-US" sz="2400" i="0" dirty="0">
                <a:effectLst/>
              </a:rPr>
              <a:t> ENFORCEMENT DIRECTORATE (ED)</a:t>
            </a:r>
            <a:endParaRPr lang="en-IN" sz="2400" dirty="0"/>
          </a:p>
          <a:p>
            <a:pPr marL="514350" indent="-514350" algn="just">
              <a:buFont typeface="+mj-lt"/>
              <a:buAutoNum type="arabicPeriod"/>
            </a:pPr>
            <a:endParaRPr lang="en-US" sz="2400" dirty="0">
              <a:highlight>
                <a:srgbClr val="FFFF00"/>
              </a:highlight>
            </a:endParaRPr>
          </a:p>
          <a:p>
            <a:pPr marL="514350" indent="-514350" algn="just">
              <a:buFont typeface="+mj-lt"/>
              <a:buAutoNum type="arabicPeriod"/>
            </a:pPr>
            <a:endParaRPr lang="en-US" sz="2400" dirty="0"/>
          </a:p>
          <a:p>
            <a:pPr algn="just"/>
            <a:endParaRPr lang="en-US" sz="2400" dirty="0"/>
          </a:p>
          <a:p>
            <a:pPr algn="just"/>
            <a:endParaRPr lang="en-IN" sz="2400" dirty="0"/>
          </a:p>
        </p:txBody>
      </p:sp>
      <p:pic>
        <p:nvPicPr>
          <p:cNvPr id="12290" name="Picture 2" descr="Courses Having Good Scope In The Future">
            <a:extLst>
              <a:ext uri="{FF2B5EF4-FFF2-40B4-BE49-F238E27FC236}">
                <a16:creationId xmlns:a16="http://schemas.microsoft.com/office/drawing/2014/main" id="{C00139D1-BB7A-4754-98D3-B27128219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76" y="553134"/>
            <a:ext cx="2550484" cy="12752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62438F0-B553-4BE3-AA7B-38F557B4F446}"/>
              </a:ext>
            </a:extLst>
          </p:cNvPr>
          <p:cNvSpPr>
            <a:spLocks noGrp="1"/>
          </p:cNvSpPr>
          <p:nvPr>
            <p:ph type="ftr" sz="quarter" idx="11"/>
          </p:nvPr>
        </p:nvSpPr>
        <p:spPr/>
        <p:txBody>
          <a:bodyPr/>
          <a:lstStyle/>
          <a:p>
            <a:r>
              <a:rPr lang="en-US" dirty="0">
                <a:solidFill>
                  <a:schemeClr val="tx1"/>
                </a:solidFill>
              </a:rPr>
              <a:t>WWW.MASHAHCA.COM</a:t>
            </a:r>
          </a:p>
        </p:txBody>
      </p:sp>
      <p:sp>
        <p:nvSpPr>
          <p:cNvPr id="5" name="Slide Number Placeholder 4">
            <a:extLst>
              <a:ext uri="{FF2B5EF4-FFF2-40B4-BE49-F238E27FC236}">
                <a16:creationId xmlns:a16="http://schemas.microsoft.com/office/drawing/2014/main" id="{663F6D2A-1E90-449E-9013-296A400B3AB8}"/>
              </a:ext>
            </a:extLst>
          </p:cNvPr>
          <p:cNvSpPr>
            <a:spLocks noGrp="1"/>
          </p:cNvSpPr>
          <p:nvPr>
            <p:ph type="sldNum" sz="quarter" idx="12"/>
          </p:nvPr>
        </p:nvSpPr>
        <p:spPr/>
        <p:txBody>
          <a:bodyPr/>
          <a:lstStyle/>
          <a:p>
            <a:pPr algn="l"/>
            <a:fld id="{F97E8200-1950-409B-82E7-99938E7AE355}" type="slidenum">
              <a:rPr lang="en-US" smtClean="0"/>
              <a:pPr algn="l"/>
              <a:t>2</a:t>
            </a:fld>
            <a:endParaRPr lang="en-US" dirty="0"/>
          </a:p>
        </p:txBody>
      </p:sp>
    </p:spTree>
    <p:extLst>
      <p:ext uri="{BB962C8B-B14F-4D97-AF65-F5344CB8AC3E}">
        <p14:creationId xmlns:p14="http://schemas.microsoft.com/office/powerpoint/2010/main" val="15241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1C26E-962C-448E-8C84-F2F73CB30003}"/>
              </a:ext>
            </a:extLst>
          </p:cNvPr>
          <p:cNvSpPr>
            <a:spLocks noGrp="1"/>
          </p:cNvSpPr>
          <p:nvPr>
            <p:ph type="title"/>
          </p:nvPr>
        </p:nvSpPr>
        <p:spPr>
          <a:xfrm>
            <a:off x="0" y="456037"/>
            <a:ext cx="10268712" cy="1700784"/>
          </a:xfrm>
        </p:spPr>
        <p:txBody>
          <a:bodyPr>
            <a:normAutofit/>
          </a:bodyPr>
          <a:lstStyle/>
          <a:p>
            <a:r>
              <a:rPr lang="en-US" sz="4800" b="1" i="0" dirty="0">
                <a:effectLst/>
              </a:rPr>
              <a:t> Do’s and Don’ts for assessees</a:t>
            </a:r>
            <a:endParaRPr lang="en-IN" sz="19900" dirty="0"/>
          </a:p>
        </p:txBody>
      </p:sp>
      <p:sp>
        <p:nvSpPr>
          <p:cNvPr id="3" name="Content Placeholder 2">
            <a:extLst>
              <a:ext uri="{FF2B5EF4-FFF2-40B4-BE49-F238E27FC236}">
                <a16:creationId xmlns:a16="http://schemas.microsoft.com/office/drawing/2014/main" id="{510FEC29-541E-4C43-9746-935D5324A770}"/>
              </a:ext>
            </a:extLst>
          </p:cNvPr>
          <p:cNvSpPr>
            <a:spLocks noGrp="1"/>
          </p:cNvSpPr>
          <p:nvPr>
            <p:ph idx="1"/>
          </p:nvPr>
        </p:nvSpPr>
        <p:spPr>
          <a:xfrm>
            <a:off x="109515" y="2449528"/>
            <a:ext cx="11958437" cy="4334044"/>
          </a:xfrm>
        </p:spPr>
        <p:txBody>
          <a:bodyPr>
            <a:normAutofit lnSpcReduction="10000"/>
          </a:bodyPr>
          <a:lstStyle/>
          <a:p>
            <a:pPr>
              <a:buFont typeface="+mj-lt"/>
              <a:buAutoNum type="alphaLcPeriod"/>
            </a:pPr>
            <a:r>
              <a:rPr lang="en-US" sz="1800" b="0" i="0" dirty="0">
                <a:solidFill>
                  <a:srgbClr val="000000"/>
                </a:solidFill>
                <a:effectLst/>
              </a:rPr>
              <a:t>Return of income should be filed within the time limit prescribed.</a:t>
            </a:r>
          </a:p>
          <a:p>
            <a:pPr>
              <a:buFont typeface="+mj-lt"/>
              <a:buAutoNum type="alphaLcPeriod"/>
            </a:pPr>
            <a:r>
              <a:rPr lang="en-US" sz="1800" b="0" i="0" dirty="0">
                <a:solidFill>
                  <a:srgbClr val="000000"/>
                </a:solidFill>
                <a:effectLst/>
              </a:rPr>
              <a:t>Copies of returns of income filed should be properly documented. Though your tax representative may be having and maintaining complete tax records, it is necessary that a copy of income tax and wealth tax returns filed are kept at office premises and in case of individuals, it should also be maintained at residence for all family members.</a:t>
            </a:r>
          </a:p>
          <a:p>
            <a:pPr>
              <a:buFont typeface="+mj-lt"/>
              <a:buAutoNum type="alphaLcPeriod"/>
            </a:pPr>
            <a:r>
              <a:rPr lang="en-US" sz="1800" b="0" i="0" dirty="0">
                <a:solidFill>
                  <a:srgbClr val="000000"/>
                </a:solidFill>
                <a:effectLst/>
              </a:rPr>
              <a:t>Books of account are maintained properly and up-to-date.</a:t>
            </a:r>
          </a:p>
          <a:p>
            <a:pPr>
              <a:buFont typeface="+mj-lt"/>
              <a:buAutoNum type="alphaLcPeriod"/>
            </a:pPr>
            <a:r>
              <a:rPr lang="en-US" sz="1800" b="0" i="0" dirty="0">
                <a:solidFill>
                  <a:srgbClr val="000000"/>
                </a:solidFill>
                <a:effectLst/>
              </a:rPr>
              <a:t>You may be called upon to explain any document, loose papers, etc. found during search or survey. As such, care should be taken to maintain papers in proper manner.</a:t>
            </a:r>
          </a:p>
          <a:p>
            <a:pPr>
              <a:buFont typeface="+mj-lt"/>
              <a:buAutoNum type="alphaLcPeriod"/>
            </a:pPr>
            <a:r>
              <a:rPr lang="en-US" sz="1800" b="0" i="0" dirty="0">
                <a:solidFill>
                  <a:srgbClr val="000000"/>
                </a:solidFill>
                <a:effectLst/>
              </a:rPr>
              <a:t>Investments made in assets should be properly accounted and supporting evidence should be available to substantiate the investment made.</a:t>
            </a:r>
          </a:p>
          <a:p>
            <a:pPr>
              <a:buFont typeface="+mj-lt"/>
              <a:buAutoNum type="alphaLcPeriod"/>
            </a:pPr>
            <a:r>
              <a:rPr lang="en-US" sz="1800" b="0" i="0" dirty="0">
                <a:solidFill>
                  <a:srgbClr val="000000"/>
                </a:solidFill>
                <a:effectLst/>
              </a:rPr>
              <a:t>Ornaments belonging to different members of the family should be kept separately. It is advisable to keep lists of the ornaments of each person and also where the ornaments are kept. Valuation report of a </a:t>
            </a:r>
            <a:r>
              <a:rPr lang="en-US" sz="1800" b="0" i="0" dirty="0" err="1">
                <a:solidFill>
                  <a:srgbClr val="000000"/>
                </a:solidFill>
                <a:effectLst/>
              </a:rPr>
              <a:t>jeweller</a:t>
            </a:r>
            <a:r>
              <a:rPr lang="en-US" sz="1800" b="0" i="0" dirty="0">
                <a:solidFill>
                  <a:srgbClr val="000000"/>
                </a:solidFill>
                <a:effectLst/>
              </a:rPr>
              <a:t> can be obtained. Also Tax records substantiating such ownership should be available at residence.</a:t>
            </a:r>
          </a:p>
          <a:p>
            <a:endParaRPr lang="en-IN" dirty="0"/>
          </a:p>
        </p:txBody>
      </p:sp>
      <p:pic>
        <p:nvPicPr>
          <p:cNvPr id="4" name="Picture 2" descr="Don&amp;#39;ts and Dos on Coronavirus - AAPS | Association of American Physicians  and Surgeons">
            <a:extLst>
              <a:ext uri="{FF2B5EF4-FFF2-40B4-BE49-F238E27FC236}">
                <a16:creationId xmlns:a16="http://schemas.microsoft.com/office/drawing/2014/main" id="{2D5B3E70-2446-46AB-A657-BB02485E0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0520" y="329610"/>
            <a:ext cx="2745415" cy="167516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3B5D4063-7F05-4D02-AF3D-7F334086C5CD}"/>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DBB239D5-C1A1-495A-AA3F-E31815B5C509}"/>
              </a:ext>
            </a:extLst>
          </p:cNvPr>
          <p:cNvSpPr>
            <a:spLocks noGrp="1"/>
          </p:cNvSpPr>
          <p:nvPr>
            <p:ph type="sldNum" sz="quarter" idx="12"/>
          </p:nvPr>
        </p:nvSpPr>
        <p:spPr/>
        <p:txBody>
          <a:bodyPr/>
          <a:lstStyle/>
          <a:p>
            <a:pPr algn="l"/>
            <a:fld id="{F97E8200-1950-409B-82E7-99938E7AE355}" type="slidenum">
              <a:rPr lang="en-US" smtClean="0"/>
              <a:pPr algn="l"/>
              <a:t>20</a:t>
            </a:fld>
            <a:endParaRPr lang="en-US" dirty="0"/>
          </a:p>
        </p:txBody>
      </p:sp>
    </p:spTree>
    <p:extLst>
      <p:ext uri="{BB962C8B-B14F-4D97-AF65-F5344CB8AC3E}">
        <p14:creationId xmlns:p14="http://schemas.microsoft.com/office/powerpoint/2010/main" val="368809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8C91-1DC2-48C5-B884-2CA18DB1FEE3}"/>
              </a:ext>
            </a:extLst>
          </p:cNvPr>
          <p:cNvSpPr>
            <a:spLocks noGrp="1"/>
          </p:cNvSpPr>
          <p:nvPr>
            <p:ph type="title"/>
          </p:nvPr>
        </p:nvSpPr>
        <p:spPr>
          <a:xfrm>
            <a:off x="130780" y="370977"/>
            <a:ext cx="10268712" cy="1700784"/>
          </a:xfrm>
        </p:spPr>
        <p:txBody>
          <a:bodyPr>
            <a:normAutofit fontScale="90000"/>
          </a:bodyPr>
          <a:lstStyle/>
          <a:p>
            <a:r>
              <a:rPr lang="en-US" sz="6600" b="1" i="0" dirty="0">
                <a:effectLst/>
              </a:rPr>
              <a:t> Do’s and Don’ts for assessees (contd.</a:t>
            </a:r>
            <a:r>
              <a:rPr lang="en-US" b="1" dirty="0"/>
              <a:t>)</a:t>
            </a:r>
            <a:endParaRPr lang="en-IN" dirty="0"/>
          </a:p>
        </p:txBody>
      </p:sp>
      <p:sp>
        <p:nvSpPr>
          <p:cNvPr id="3" name="Content Placeholder 2">
            <a:extLst>
              <a:ext uri="{FF2B5EF4-FFF2-40B4-BE49-F238E27FC236}">
                <a16:creationId xmlns:a16="http://schemas.microsoft.com/office/drawing/2014/main" id="{B0C52383-3595-4B6F-9CBB-41E78F486946}"/>
              </a:ext>
            </a:extLst>
          </p:cNvPr>
          <p:cNvSpPr>
            <a:spLocks noGrp="1"/>
          </p:cNvSpPr>
          <p:nvPr>
            <p:ph idx="1"/>
          </p:nvPr>
        </p:nvSpPr>
        <p:spPr>
          <a:xfrm>
            <a:off x="130779" y="2449529"/>
            <a:ext cx="11894643" cy="4270248"/>
          </a:xfrm>
        </p:spPr>
        <p:txBody>
          <a:bodyPr/>
          <a:lstStyle/>
          <a:p>
            <a:pPr algn="just"/>
            <a:r>
              <a:rPr lang="en-US" sz="1800" b="0" i="0" dirty="0">
                <a:solidFill>
                  <a:srgbClr val="000000"/>
                </a:solidFill>
                <a:effectLst/>
              </a:rPr>
              <a:t>g.)Statement recorded at the time of search are very crucial. The person making statement is advised to state truly, correctly, fully and completely. Reply should not be vague or evasive. One should be very cautious and careful while answering the question and the person should not panic.</a:t>
            </a:r>
          </a:p>
          <a:p>
            <a:pPr algn="just"/>
            <a:r>
              <a:rPr lang="en-US" sz="1800" b="0" i="0" dirty="0">
                <a:solidFill>
                  <a:srgbClr val="000000"/>
                </a:solidFill>
                <a:effectLst/>
              </a:rPr>
              <a:t>h.)Further, necessary co-operation should be made with the authorised officers. As per amendment made by the Finance Act, 2002, if a person who is required to afford the authorised officer the necessary facility to inspect the books of account or other documents maintained in electronic form, fails to afford such facility to the authorised officer, he shall be punishable with rigorous imprisonment for a term which may extend to two years and shall also be liable to fine.</a:t>
            </a:r>
          </a:p>
          <a:p>
            <a:endParaRPr lang="en-IN" dirty="0"/>
          </a:p>
        </p:txBody>
      </p:sp>
      <p:pic>
        <p:nvPicPr>
          <p:cNvPr id="2050" name="Picture 2" descr="Don&amp;#39;ts and Dos on Coronavirus - AAPS | Association of American Physicians  and Surgeons">
            <a:extLst>
              <a:ext uri="{FF2B5EF4-FFF2-40B4-BE49-F238E27FC236}">
                <a16:creationId xmlns:a16="http://schemas.microsoft.com/office/drawing/2014/main" id="{85F4D63A-DC9B-4FF7-8770-D5DFF6970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6483" y="255182"/>
            <a:ext cx="2745415" cy="167516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A892925-CD5D-437D-8147-2F952C5DEBB5}"/>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F8DF136A-DECD-4B1C-B685-BFCE761A6CE4}"/>
              </a:ext>
            </a:extLst>
          </p:cNvPr>
          <p:cNvSpPr>
            <a:spLocks noGrp="1"/>
          </p:cNvSpPr>
          <p:nvPr>
            <p:ph type="sldNum" sz="quarter" idx="12"/>
          </p:nvPr>
        </p:nvSpPr>
        <p:spPr/>
        <p:txBody>
          <a:bodyPr/>
          <a:lstStyle/>
          <a:p>
            <a:pPr algn="l"/>
            <a:fld id="{F97E8200-1950-409B-82E7-99938E7AE355}" type="slidenum">
              <a:rPr lang="en-US" smtClean="0"/>
              <a:pPr algn="l"/>
              <a:t>21</a:t>
            </a:fld>
            <a:endParaRPr lang="en-US" dirty="0"/>
          </a:p>
        </p:txBody>
      </p:sp>
    </p:spTree>
    <p:extLst>
      <p:ext uri="{BB962C8B-B14F-4D97-AF65-F5344CB8AC3E}">
        <p14:creationId xmlns:p14="http://schemas.microsoft.com/office/powerpoint/2010/main" val="57365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5EDBF-8A46-41CB-BA9E-2CCD2814CAD3}"/>
              </a:ext>
            </a:extLst>
          </p:cNvPr>
          <p:cNvSpPr>
            <a:spLocks noGrp="1"/>
          </p:cNvSpPr>
          <p:nvPr>
            <p:ph type="title"/>
          </p:nvPr>
        </p:nvSpPr>
        <p:spPr>
          <a:xfrm>
            <a:off x="418582" y="273425"/>
            <a:ext cx="10268712" cy="1700784"/>
          </a:xfrm>
        </p:spPr>
        <p:txBody>
          <a:bodyPr/>
          <a:lstStyle/>
          <a:p>
            <a:r>
              <a:rPr lang="en-IN" b="0" i="0" dirty="0">
                <a:effectLst/>
              </a:rPr>
              <a:t>SEIZURE</a:t>
            </a:r>
            <a:endParaRPr lang="en-VI" dirty="0"/>
          </a:p>
        </p:txBody>
      </p:sp>
      <p:sp>
        <p:nvSpPr>
          <p:cNvPr id="3" name="Content Placeholder 2">
            <a:extLst>
              <a:ext uri="{FF2B5EF4-FFF2-40B4-BE49-F238E27FC236}">
                <a16:creationId xmlns:a16="http://schemas.microsoft.com/office/drawing/2014/main" id="{24939FE1-A255-4930-82EC-D0399EA2A3F5}"/>
              </a:ext>
            </a:extLst>
          </p:cNvPr>
          <p:cNvSpPr>
            <a:spLocks noGrp="1"/>
          </p:cNvSpPr>
          <p:nvPr>
            <p:ph idx="1"/>
          </p:nvPr>
        </p:nvSpPr>
        <p:spPr>
          <a:xfrm>
            <a:off x="170007" y="2436830"/>
            <a:ext cx="11912501" cy="4292443"/>
          </a:xfrm>
        </p:spPr>
        <p:txBody>
          <a:bodyPr>
            <a:normAutofit fontScale="85000" lnSpcReduction="20000"/>
          </a:bodyPr>
          <a:lstStyle/>
          <a:p>
            <a:r>
              <a:rPr lang="en-US" b="0" i="0" dirty="0">
                <a:effectLst/>
              </a:rPr>
              <a:t>`Seizure’ means forcibly taking over possession from the owner or person who has possession and who is unwilling to part with possession</a:t>
            </a:r>
          </a:p>
          <a:p>
            <a:r>
              <a:rPr lang="en-US" b="0" i="0" dirty="0">
                <a:effectLst/>
              </a:rPr>
              <a:t>Only an `undisclosed asset’ could be subjected to seizure [section 132(iii)]</a:t>
            </a:r>
            <a:endParaRPr lang="en-US" dirty="0"/>
          </a:p>
          <a:p>
            <a:r>
              <a:rPr lang="en-US" b="0" i="0" dirty="0">
                <a:effectLst/>
              </a:rPr>
              <a:t>Indiscriminate search and seizure of third party books/ assets not permissible:-</a:t>
            </a:r>
          </a:p>
          <a:p>
            <a:r>
              <a:rPr lang="en-US" b="0" i="0" dirty="0">
                <a:effectLst/>
              </a:rPr>
              <a:t>Modes of Seizure:</a:t>
            </a:r>
          </a:p>
          <a:p>
            <a:r>
              <a:rPr lang="en-US" b="0" i="0" dirty="0">
                <a:effectLst/>
              </a:rPr>
              <a:t>1.Actual Seizure</a:t>
            </a:r>
          </a:p>
          <a:p>
            <a:r>
              <a:rPr lang="en-US" b="0" i="0" dirty="0">
                <a:effectLst/>
              </a:rPr>
              <a:t>2.`Deemed Seizure’/`Restraint order’(second proviso to section 132(1)Due to physical attributes, possession of any valuable article or thing not possible or practicable; then order served on the person in possession of such article or thing; and person directed not to part/ deal with the article or thing Such action is termed as ‘deemed seizure’</a:t>
            </a:r>
            <a:br>
              <a:rPr lang="en-US" dirty="0"/>
            </a:br>
            <a:endParaRPr lang="en-VI" dirty="0"/>
          </a:p>
        </p:txBody>
      </p:sp>
      <p:pic>
        <p:nvPicPr>
          <p:cNvPr id="1026" name="Picture 2" descr="Search and Seizure Images, Stock Photos &amp;amp; Vectors | Shutterstock">
            <a:extLst>
              <a:ext uri="{FF2B5EF4-FFF2-40B4-BE49-F238E27FC236}">
                <a16:creationId xmlns:a16="http://schemas.microsoft.com/office/drawing/2014/main" id="{1D4CDAB7-43F5-41DA-BD9E-2BBE8CA5A2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011" y="71193"/>
            <a:ext cx="2932308" cy="210524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6E69818-D912-45B3-93A5-0D3B87F4B5FF}"/>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0AE34B3F-2092-4B82-A42F-52EF3B4F5159}"/>
              </a:ext>
            </a:extLst>
          </p:cNvPr>
          <p:cNvSpPr>
            <a:spLocks noGrp="1"/>
          </p:cNvSpPr>
          <p:nvPr>
            <p:ph type="sldNum" sz="quarter" idx="12"/>
          </p:nvPr>
        </p:nvSpPr>
        <p:spPr/>
        <p:txBody>
          <a:bodyPr/>
          <a:lstStyle/>
          <a:p>
            <a:pPr algn="l"/>
            <a:fld id="{F97E8200-1950-409B-82E7-99938E7AE355}" type="slidenum">
              <a:rPr lang="en-US" smtClean="0"/>
              <a:pPr algn="l"/>
              <a:t>22</a:t>
            </a:fld>
            <a:endParaRPr lang="en-US" dirty="0"/>
          </a:p>
        </p:txBody>
      </p:sp>
    </p:spTree>
    <p:extLst>
      <p:ext uri="{BB962C8B-B14F-4D97-AF65-F5344CB8AC3E}">
        <p14:creationId xmlns:p14="http://schemas.microsoft.com/office/powerpoint/2010/main" val="200033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A510-2110-4A98-BADD-A2F147505E1C}"/>
              </a:ext>
            </a:extLst>
          </p:cNvPr>
          <p:cNvSpPr>
            <a:spLocks noGrp="1"/>
          </p:cNvSpPr>
          <p:nvPr>
            <p:ph type="title"/>
          </p:nvPr>
        </p:nvSpPr>
        <p:spPr>
          <a:xfrm>
            <a:off x="178885" y="353324"/>
            <a:ext cx="10268712" cy="1700784"/>
          </a:xfrm>
        </p:spPr>
        <p:txBody>
          <a:bodyPr>
            <a:normAutofit/>
          </a:bodyPr>
          <a:lstStyle/>
          <a:p>
            <a:r>
              <a:rPr lang="en-IN" b="0" i="0" dirty="0">
                <a:effectLst/>
              </a:rPr>
              <a:t>CONCLUSION OF SEARCH</a:t>
            </a:r>
            <a:endParaRPr lang="en-VI" dirty="0"/>
          </a:p>
        </p:txBody>
      </p:sp>
      <p:sp>
        <p:nvSpPr>
          <p:cNvPr id="3" name="Content Placeholder 2">
            <a:extLst>
              <a:ext uri="{FF2B5EF4-FFF2-40B4-BE49-F238E27FC236}">
                <a16:creationId xmlns:a16="http://schemas.microsoft.com/office/drawing/2014/main" id="{FFC3C1B1-77F6-4085-881C-32234D1A59DA}"/>
              </a:ext>
            </a:extLst>
          </p:cNvPr>
          <p:cNvSpPr>
            <a:spLocks noGrp="1"/>
          </p:cNvSpPr>
          <p:nvPr>
            <p:ph idx="1"/>
          </p:nvPr>
        </p:nvSpPr>
        <p:spPr>
          <a:xfrm>
            <a:off x="178884" y="2401321"/>
            <a:ext cx="11823725" cy="4336830"/>
          </a:xfrm>
        </p:spPr>
        <p:txBody>
          <a:bodyPr>
            <a:noAutofit/>
          </a:bodyPr>
          <a:lstStyle/>
          <a:p>
            <a:r>
              <a:rPr lang="en-US" sz="1600" i="0" u="sng" dirty="0">
                <a:effectLst/>
              </a:rPr>
              <a:t>Right to obtain a copy of </a:t>
            </a:r>
            <a:r>
              <a:rPr lang="en-US" sz="1600" i="0" u="sng" dirty="0" err="1">
                <a:effectLst/>
              </a:rPr>
              <a:t>Panchnama</a:t>
            </a:r>
            <a:endParaRPr lang="en-US" sz="1600" i="0" u="sng" dirty="0">
              <a:effectLst/>
            </a:endParaRPr>
          </a:p>
          <a:p>
            <a:r>
              <a:rPr lang="en-US" sz="1600" i="0" dirty="0">
                <a:effectLst/>
              </a:rPr>
              <a:t>Must ensure that it correctly states:</a:t>
            </a:r>
          </a:p>
          <a:p>
            <a:pPr marL="457200" indent="-457200">
              <a:buFont typeface="Arial" panose="020B0604020202020204" pitchFamily="34" charset="0"/>
              <a:buChar char="•"/>
            </a:pPr>
            <a:r>
              <a:rPr lang="en-US" sz="1600" i="0" dirty="0">
                <a:effectLst/>
              </a:rPr>
              <a:t>Company subjected to search Premises </a:t>
            </a:r>
          </a:p>
          <a:p>
            <a:pPr marL="457200" indent="-457200">
              <a:buFont typeface="Arial" panose="020B0604020202020204" pitchFamily="34" charset="0"/>
              <a:buChar char="•"/>
            </a:pPr>
            <a:r>
              <a:rPr lang="en-US" sz="1600" i="0" dirty="0">
                <a:effectLst/>
              </a:rPr>
              <a:t>Searched Documents/ Books found and </a:t>
            </a:r>
          </a:p>
          <a:p>
            <a:pPr marL="457200" indent="-457200">
              <a:buFont typeface="Arial" panose="020B0604020202020204" pitchFamily="34" charset="0"/>
              <a:buChar char="•"/>
            </a:pPr>
            <a:r>
              <a:rPr lang="en-US" sz="1600" i="0" dirty="0">
                <a:effectLst/>
              </a:rPr>
              <a:t>Seized Cash seized and balance Found, seized and balance handed over </a:t>
            </a:r>
            <a:r>
              <a:rPr lang="en-US" sz="1600" i="0" dirty="0" err="1">
                <a:effectLst/>
              </a:rPr>
              <a:t>Jewellery</a:t>
            </a:r>
            <a:r>
              <a:rPr lang="en-US" sz="1600" i="0" dirty="0">
                <a:effectLst/>
              </a:rPr>
              <a:t>  / Ornaments, etc.</a:t>
            </a:r>
          </a:p>
          <a:p>
            <a:r>
              <a:rPr lang="en-US" sz="1600" i="0" u="sng" dirty="0">
                <a:effectLst/>
              </a:rPr>
              <a:t>Must ensure that it correctly states:</a:t>
            </a:r>
          </a:p>
          <a:p>
            <a:pPr marL="457200" indent="-457200">
              <a:buFont typeface="Arial" panose="020B0604020202020204" pitchFamily="34" charset="0"/>
              <a:buChar char="•"/>
            </a:pPr>
            <a:r>
              <a:rPr lang="en-US" sz="1600" i="0" dirty="0">
                <a:effectLst/>
              </a:rPr>
              <a:t>Factum of personal search of the search party</a:t>
            </a:r>
          </a:p>
          <a:p>
            <a:pPr marL="457200" indent="-457200">
              <a:buFont typeface="Arial" panose="020B0604020202020204" pitchFamily="34" charset="0"/>
              <a:buChar char="•"/>
            </a:pPr>
            <a:r>
              <a:rPr lang="en-US" sz="1600" i="0" dirty="0">
                <a:effectLst/>
              </a:rPr>
              <a:t>Factum of closure of the search</a:t>
            </a:r>
          </a:p>
          <a:p>
            <a:pPr marL="457200" indent="-457200">
              <a:buFont typeface="Arial" panose="020B0604020202020204" pitchFamily="34" charset="0"/>
              <a:buChar char="•"/>
            </a:pPr>
            <a:r>
              <a:rPr lang="en-US" sz="1600" i="0" dirty="0">
                <a:effectLst/>
              </a:rPr>
              <a:t>Names of persons of whom statements were recorded</a:t>
            </a:r>
          </a:p>
          <a:p>
            <a:pPr marL="457200" indent="-457200">
              <a:buFont typeface="Arial" panose="020B0604020202020204" pitchFamily="34" charset="0"/>
              <a:buChar char="•"/>
            </a:pPr>
            <a:r>
              <a:rPr lang="en-US" sz="1600" i="0" dirty="0">
                <a:effectLst/>
              </a:rPr>
              <a:t>Factum of assessee claiming immunity from penalty</a:t>
            </a:r>
            <a:br>
              <a:rPr lang="en-US" sz="1600" dirty="0"/>
            </a:br>
            <a:endParaRPr lang="en-VI" sz="1600" dirty="0"/>
          </a:p>
        </p:txBody>
      </p:sp>
      <p:pic>
        <p:nvPicPr>
          <p:cNvPr id="14338" name="Picture 2" descr="The Word Conclusion Appearing Behind Torn Brown Paper Stock Photo - Image  of brown, business: 202018750">
            <a:extLst>
              <a:ext uri="{FF2B5EF4-FFF2-40B4-BE49-F238E27FC236}">
                <a16:creationId xmlns:a16="http://schemas.microsoft.com/office/drawing/2014/main" id="{4B6069A2-FF13-4510-8019-3BF0F75251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307" y="353324"/>
            <a:ext cx="2573079" cy="15727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B41733D-B5D3-4A79-A70C-EDC8D539FFD9}"/>
              </a:ext>
            </a:extLst>
          </p:cNvPr>
          <p:cNvSpPr>
            <a:spLocks noGrp="1"/>
          </p:cNvSpPr>
          <p:nvPr>
            <p:ph type="ftr" sz="quarter" idx="11"/>
          </p:nvPr>
        </p:nvSpPr>
        <p:spPr>
          <a:xfrm>
            <a:off x="704939" y="6490955"/>
            <a:ext cx="5504688" cy="365125"/>
          </a:xfrm>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DB750F6C-AEB8-4B77-9C78-D1BB999FB759}"/>
              </a:ext>
            </a:extLst>
          </p:cNvPr>
          <p:cNvSpPr>
            <a:spLocks noGrp="1"/>
          </p:cNvSpPr>
          <p:nvPr>
            <p:ph type="sldNum" sz="quarter" idx="12"/>
          </p:nvPr>
        </p:nvSpPr>
        <p:spPr/>
        <p:txBody>
          <a:bodyPr/>
          <a:lstStyle/>
          <a:p>
            <a:pPr algn="l"/>
            <a:fld id="{F97E8200-1950-409B-82E7-99938E7AE355}" type="slidenum">
              <a:rPr lang="en-US" smtClean="0"/>
              <a:pPr algn="l"/>
              <a:t>23</a:t>
            </a:fld>
            <a:endParaRPr lang="en-US" dirty="0"/>
          </a:p>
        </p:txBody>
      </p:sp>
    </p:spTree>
    <p:extLst>
      <p:ext uri="{BB962C8B-B14F-4D97-AF65-F5344CB8AC3E}">
        <p14:creationId xmlns:p14="http://schemas.microsoft.com/office/powerpoint/2010/main" val="199264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60EB-8D01-4292-A520-2E4C6D833570}"/>
              </a:ext>
            </a:extLst>
          </p:cNvPr>
          <p:cNvSpPr>
            <a:spLocks noGrp="1"/>
          </p:cNvSpPr>
          <p:nvPr>
            <p:ph type="title"/>
          </p:nvPr>
        </p:nvSpPr>
        <p:spPr>
          <a:xfrm>
            <a:off x="173312" y="676656"/>
            <a:ext cx="10268712" cy="1700784"/>
          </a:xfrm>
        </p:spPr>
        <p:txBody>
          <a:bodyPr>
            <a:noAutofit/>
          </a:bodyPr>
          <a:lstStyle/>
          <a:p>
            <a:r>
              <a:rPr lang="en-US" sz="4000" b="0" i="0" dirty="0">
                <a:effectLst/>
              </a:rPr>
              <a:t>Income Tax </a:t>
            </a:r>
            <a:r>
              <a:rPr lang="en-US" sz="4000" b="1" i="0" dirty="0">
                <a:solidFill>
                  <a:schemeClr val="tx1"/>
                </a:solidFill>
                <a:effectLst/>
                <a:highlight>
                  <a:srgbClr val="FFFF00"/>
                </a:highlight>
              </a:rPr>
              <a:t>Search and Seizure Assessments</a:t>
            </a:r>
            <a:r>
              <a:rPr lang="en-US" sz="4000" b="0" i="0" dirty="0">
                <a:effectLst/>
              </a:rPr>
              <a:t> brought in the statute by virtue of the Finance Act’2021:-</a:t>
            </a:r>
            <a:br>
              <a:rPr lang="en-US" sz="4000" dirty="0"/>
            </a:br>
            <a:br>
              <a:rPr lang="en-US" sz="4000" dirty="0"/>
            </a:br>
            <a:endParaRPr lang="en-IN" sz="4000" dirty="0"/>
          </a:p>
        </p:txBody>
      </p:sp>
      <p:sp>
        <p:nvSpPr>
          <p:cNvPr id="3" name="Content Placeholder 2">
            <a:extLst>
              <a:ext uri="{FF2B5EF4-FFF2-40B4-BE49-F238E27FC236}">
                <a16:creationId xmlns:a16="http://schemas.microsoft.com/office/drawing/2014/main" id="{C1690D39-B00A-49C4-92E1-D1E8F97757AC}"/>
              </a:ext>
            </a:extLst>
          </p:cNvPr>
          <p:cNvSpPr>
            <a:spLocks noGrp="1"/>
          </p:cNvSpPr>
          <p:nvPr>
            <p:ph idx="1"/>
          </p:nvPr>
        </p:nvSpPr>
        <p:spPr>
          <a:xfrm>
            <a:off x="88250" y="2377440"/>
            <a:ext cx="11930438" cy="4331704"/>
          </a:xfrm>
        </p:spPr>
        <p:txBody>
          <a:bodyPr>
            <a:normAutofit fontScale="77500" lnSpcReduction="20000"/>
          </a:bodyPr>
          <a:lstStyle/>
          <a:p>
            <a:r>
              <a:rPr lang="en-US" b="1" i="0" dirty="0">
                <a:effectLst/>
              </a:rPr>
              <a:t>Section 148 of the Income Tax Act’1961</a:t>
            </a:r>
            <a:r>
              <a:rPr lang="en-US" b="0" i="0" dirty="0">
                <a:effectLst/>
              </a:rPr>
              <a:t>: “ Issue of Notice where income has escaped assessment”</a:t>
            </a:r>
          </a:p>
          <a:p>
            <a:pPr marL="457200" indent="-457200">
              <a:buFont typeface="Arial" panose="020B0604020202020204" pitchFamily="34" charset="0"/>
              <a:buChar char="•"/>
            </a:pPr>
            <a:r>
              <a:rPr lang="en-US" b="0" i="0" dirty="0">
                <a:effectLst/>
                <a:latin typeface="Arial" panose="020B0604020202020204" pitchFamily="34" charset="0"/>
              </a:rPr>
              <a:t>The erstwhile Section 148 of the Income Tax Act’1961 has been substituted by a distinct Section 148 viz.</a:t>
            </a:r>
          </a:p>
          <a:p>
            <a:pPr marL="457200" indent="-457200">
              <a:buFont typeface="Arial" panose="020B0604020202020204" pitchFamily="34" charset="0"/>
              <a:buChar char="•"/>
            </a:pPr>
            <a:r>
              <a:rPr lang="en-US" b="0" i="0" dirty="0">
                <a:effectLst/>
                <a:latin typeface="Arial" panose="020B0604020202020204" pitchFamily="34" charset="0"/>
              </a:rPr>
              <a:t> “Issue of Notice where income has escaped assessment.” Under the newly substituted Section 148, Explanation 2 has been brought into place to cover search, survey or requisition cases initiated or made or conducted, on or after 1st April 2021, </a:t>
            </a:r>
          </a:p>
          <a:p>
            <a:pPr marL="457200" indent="-457200">
              <a:buFont typeface="Arial" panose="020B0604020202020204" pitchFamily="34" charset="0"/>
              <a:buChar char="•"/>
            </a:pPr>
            <a:r>
              <a:rPr lang="en-US" b="0" i="0" dirty="0">
                <a:effectLst/>
                <a:latin typeface="Arial" panose="020B0604020202020204" pitchFamily="34" charset="0"/>
              </a:rPr>
              <a:t>wherein it shall be deemed that the Assessing Officer has information which suggests that the income chargeable to tax has escaped assessment in the case of the assessee for the </a:t>
            </a:r>
          </a:p>
          <a:p>
            <a:r>
              <a:rPr lang="en-US" b="1" i="0" u="sng" dirty="0">
                <a:effectLst/>
                <a:latin typeface="Arial" panose="020B0604020202020204" pitchFamily="34" charset="0"/>
              </a:rPr>
              <a:t>three assessment years immediately preceding the assessment year relevant to the previous year in which the search is initiated or requisition is made or any material is seized or requisitioned or survey is conducted.</a:t>
            </a:r>
            <a:br>
              <a:rPr lang="en-US" b="1" u="sng" dirty="0"/>
            </a:br>
            <a:br>
              <a:rPr lang="en-US" dirty="0"/>
            </a:br>
            <a:br>
              <a:rPr lang="en-US" dirty="0"/>
            </a:br>
            <a:endParaRPr lang="en-IN" dirty="0"/>
          </a:p>
        </p:txBody>
      </p:sp>
      <p:pic>
        <p:nvPicPr>
          <p:cNvPr id="4" name="Picture 2" descr="New Regime of Income Tax Search &amp;amp; Seizure Assessments">
            <a:extLst>
              <a:ext uri="{FF2B5EF4-FFF2-40B4-BE49-F238E27FC236}">
                <a16:creationId xmlns:a16="http://schemas.microsoft.com/office/drawing/2014/main" id="{B53AE34A-1201-43C7-8EC8-62057BF16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618" y="676656"/>
            <a:ext cx="2440857" cy="137298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AD76AA1-F387-4E85-B468-A71D1FDA9213}"/>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703793AF-D4B2-4ACC-836A-3FD386EAF47B}"/>
              </a:ext>
            </a:extLst>
          </p:cNvPr>
          <p:cNvSpPr>
            <a:spLocks noGrp="1"/>
          </p:cNvSpPr>
          <p:nvPr>
            <p:ph type="sldNum" sz="quarter" idx="12"/>
          </p:nvPr>
        </p:nvSpPr>
        <p:spPr/>
        <p:txBody>
          <a:bodyPr/>
          <a:lstStyle/>
          <a:p>
            <a:pPr algn="l"/>
            <a:fld id="{F97E8200-1950-409B-82E7-99938E7AE355}" type="slidenum">
              <a:rPr lang="en-US" smtClean="0"/>
              <a:pPr algn="l"/>
              <a:t>24</a:t>
            </a:fld>
            <a:endParaRPr lang="en-US" dirty="0"/>
          </a:p>
        </p:txBody>
      </p:sp>
    </p:spTree>
    <p:extLst>
      <p:ext uri="{BB962C8B-B14F-4D97-AF65-F5344CB8AC3E}">
        <p14:creationId xmlns:p14="http://schemas.microsoft.com/office/powerpoint/2010/main" val="300757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60EB-8D01-4292-A520-2E4C6D833570}"/>
              </a:ext>
            </a:extLst>
          </p:cNvPr>
          <p:cNvSpPr>
            <a:spLocks noGrp="1"/>
          </p:cNvSpPr>
          <p:nvPr>
            <p:ph type="title"/>
          </p:nvPr>
        </p:nvSpPr>
        <p:spPr>
          <a:xfrm>
            <a:off x="173312" y="676656"/>
            <a:ext cx="10268712" cy="1700784"/>
          </a:xfrm>
        </p:spPr>
        <p:txBody>
          <a:bodyPr>
            <a:noAutofit/>
          </a:bodyPr>
          <a:lstStyle/>
          <a:p>
            <a:r>
              <a:rPr lang="en-US" sz="4000" b="0" i="0" dirty="0">
                <a:effectLst/>
              </a:rPr>
              <a:t>Income Tax </a:t>
            </a:r>
            <a:r>
              <a:rPr lang="en-US" sz="4000" b="1" i="0" dirty="0">
                <a:solidFill>
                  <a:schemeClr val="tx1"/>
                </a:solidFill>
                <a:effectLst/>
                <a:highlight>
                  <a:srgbClr val="FFFF00"/>
                </a:highlight>
              </a:rPr>
              <a:t>Search and Seizure Assessments</a:t>
            </a:r>
            <a:r>
              <a:rPr lang="en-US" sz="4000" b="0" i="0" dirty="0">
                <a:effectLst/>
              </a:rPr>
              <a:t> brought in the statute by virtue of the Finance Act’2021:-</a:t>
            </a:r>
            <a:br>
              <a:rPr lang="en-US" sz="4000" dirty="0"/>
            </a:br>
            <a:br>
              <a:rPr lang="en-US" sz="4000" dirty="0"/>
            </a:br>
            <a:endParaRPr lang="en-IN" sz="4000" dirty="0"/>
          </a:p>
        </p:txBody>
      </p:sp>
      <p:sp>
        <p:nvSpPr>
          <p:cNvPr id="3" name="Content Placeholder 2">
            <a:extLst>
              <a:ext uri="{FF2B5EF4-FFF2-40B4-BE49-F238E27FC236}">
                <a16:creationId xmlns:a16="http://schemas.microsoft.com/office/drawing/2014/main" id="{C1690D39-B00A-49C4-92E1-D1E8F97757AC}"/>
              </a:ext>
            </a:extLst>
          </p:cNvPr>
          <p:cNvSpPr>
            <a:spLocks noGrp="1"/>
          </p:cNvSpPr>
          <p:nvPr>
            <p:ph idx="1"/>
          </p:nvPr>
        </p:nvSpPr>
        <p:spPr>
          <a:xfrm>
            <a:off x="88250" y="2377440"/>
            <a:ext cx="11930438" cy="5012188"/>
          </a:xfrm>
        </p:spPr>
        <p:txBody>
          <a:bodyPr>
            <a:normAutofit fontScale="47500" lnSpcReduction="20000"/>
          </a:bodyPr>
          <a:lstStyle/>
          <a:p>
            <a:r>
              <a:rPr lang="en-US" sz="4200" i="0" dirty="0">
                <a:effectLst/>
              </a:rPr>
              <a:t>Section 148A of the Income Tax Act’1961: “ Conducting inquiry, providing opportunity before issuing of notice under Section 148”</a:t>
            </a:r>
            <a:br>
              <a:rPr lang="en-US" sz="4200" dirty="0"/>
            </a:br>
            <a:endParaRPr lang="en-US" sz="4200" dirty="0"/>
          </a:p>
          <a:p>
            <a:pPr marL="457200" indent="-457200">
              <a:buFont typeface="Arial" panose="020B0604020202020204" pitchFamily="34" charset="0"/>
              <a:buChar char="•"/>
            </a:pPr>
            <a:r>
              <a:rPr lang="en-US" sz="4200" i="0" dirty="0">
                <a:effectLst/>
              </a:rPr>
              <a:t>The Finance Act’ 2021, inserted a new Section 148A which mandates that before issuance of notice under Section 148, the Assessing Officer shall conduct inquiries if required</a:t>
            </a:r>
          </a:p>
          <a:p>
            <a:pPr marL="457200" indent="-457200">
              <a:buFont typeface="Arial" panose="020B0604020202020204" pitchFamily="34" charset="0"/>
              <a:buChar char="•"/>
            </a:pPr>
            <a:r>
              <a:rPr lang="en-US" sz="4200" i="0" dirty="0">
                <a:effectLst/>
              </a:rPr>
              <a:t>and provide an opportunity of being heard to the assessee. After considering his reply, the Assessing Officer shall decide, bypassing an order, whether it is a fit case for the issue of notice under section 148 and serve a copy of such order along with such notice on the assessee. </a:t>
            </a:r>
          </a:p>
          <a:p>
            <a:pPr marL="457200" indent="-457200">
              <a:buFont typeface="Arial" panose="020B0604020202020204" pitchFamily="34" charset="0"/>
              <a:buChar char="•"/>
            </a:pPr>
            <a:r>
              <a:rPr lang="en-US" sz="4200" i="0" dirty="0">
                <a:effectLst/>
              </a:rPr>
              <a:t>The Assessing Officer shall before conducting any such enquiries or providing an opportunity to the assessee or passing such order obtain the approval of the specified </a:t>
            </a:r>
            <a:r>
              <a:rPr lang="en-US" sz="4200" i="0" dirty="0" err="1">
                <a:effectLst/>
              </a:rPr>
              <a:t>authORITY</a:t>
            </a:r>
            <a:r>
              <a:rPr lang="en-US" sz="4200" i="0" dirty="0">
                <a:effectLst/>
              </a:rPr>
              <a:t>.</a:t>
            </a:r>
            <a:br>
              <a:rPr lang="en-US" sz="4200" dirty="0"/>
            </a:br>
            <a:endParaRPr lang="en-US" sz="4200" dirty="0"/>
          </a:p>
          <a:p>
            <a:r>
              <a:rPr lang="en-US" sz="4200" i="0" dirty="0">
                <a:effectLst/>
              </a:rPr>
              <a:t>Most important to note here is that this procedure of enquiry, providing opportunity and passing order, before issuing notice under section 148 of the Act, shall not be applicable in search or requisition cases. {Emphasis Supplied}</a:t>
            </a:r>
            <a:br>
              <a:rPr lang="en-US" sz="4200" dirty="0"/>
            </a:br>
            <a:br>
              <a:rPr lang="en-US" sz="4200" dirty="0"/>
            </a:br>
            <a:br>
              <a:rPr lang="en-US" dirty="0"/>
            </a:br>
            <a:br>
              <a:rPr lang="en-US" dirty="0"/>
            </a:br>
            <a:endParaRPr lang="en-IN" dirty="0"/>
          </a:p>
        </p:txBody>
      </p:sp>
      <p:pic>
        <p:nvPicPr>
          <p:cNvPr id="4" name="Picture 2" descr="New Regime of Income Tax Search &amp;amp; Seizure Assessments">
            <a:extLst>
              <a:ext uri="{FF2B5EF4-FFF2-40B4-BE49-F238E27FC236}">
                <a16:creationId xmlns:a16="http://schemas.microsoft.com/office/drawing/2014/main" id="{E3DF2361-CC97-4076-87DB-013B7FF0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618" y="676656"/>
            <a:ext cx="2440857" cy="137298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1A5C5BF1-8623-4325-82B7-C07F2599CE11}"/>
              </a:ext>
            </a:extLst>
          </p:cNvPr>
          <p:cNvSpPr>
            <a:spLocks noGrp="1"/>
          </p:cNvSpPr>
          <p:nvPr>
            <p:ph type="ftr" sz="quarter" idx="11"/>
          </p:nvPr>
        </p:nvSpPr>
        <p:spPr>
          <a:xfrm>
            <a:off x="853795" y="6492875"/>
            <a:ext cx="5504688" cy="365125"/>
          </a:xfrm>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DDF04623-6BC4-410C-9F1E-0035E0E740F8}"/>
              </a:ext>
            </a:extLst>
          </p:cNvPr>
          <p:cNvSpPr>
            <a:spLocks noGrp="1"/>
          </p:cNvSpPr>
          <p:nvPr>
            <p:ph type="sldNum" sz="quarter" idx="12"/>
          </p:nvPr>
        </p:nvSpPr>
        <p:spPr/>
        <p:txBody>
          <a:bodyPr/>
          <a:lstStyle/>
          <a:p>
            <a:pPr algn="l"/>
            <a:fld id="{F97E8200-1950-409B-82E7-99938E7AE355}" type="slidenum">
              <a:rPr lang="en-US" smtClean="0"/>
              <a:pPr algn="l"/>
              <a:t>25</a:t>
            </a:fld>
            <a:endParaRPr lang="en-US" dirty="0"/>
          </a:p>
        </p:txBody>
      </p:sp>
    </p:spTree>
    <p:extLst>
      <p:ext uri="{BB962C8B-B14F-4D97-AF65-F5344CB8AC3E}">
        <p14:creationId xmlns:p14="http://schemas.microsoft.com/office/powerpoint/2010/main" val="115025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60EB-8D01-4292-A520-2E4C6D833570}"/>
              </a:ext>
            </a:extLst>
          </p:cNvPr>
          <p:cNvSpPr>
            <a:spLocks noGrp="1"/>
          </p:cNvSpPr>
          <p:nvPr>
            <p:ph type="title"/>
          </p:nvPr>
        </p:nvSpPr>
        <p:spPr>
          <a:xfrm>
            <a:off x="173312" y="676656"/>
            <a:ext cx="10268712" cy="1700784"/>
          </a:xfrm>
        </p:spPr>
        <p:txBody>
          <a:bodyPr>
            <a:noAutofit/>
          </a:bodyPr>
          <a:lstStyle/>
          <a:p>
            <a:r>
              <a:rPr lang="en-US" sz="4000" b="0" i="0" dirty="0">
                <a:effectLst/>
              </a:rPr>
              <a:t>Income Tax </a:t>
            </a:r>
            <a:r>
              <a:rPr lang="en-US" sz="4000" b="1" i="0" dirty="0">
                <a:solidFill>
                  <a:schemeClr val="tx1"/>
                </a:solidFill>
                <a:effectLst/>
                <a:highlight>
                  <a:srgbClr val="FFFF00"/>
                </a:highlight>
              </a:rPr>
              <a:t>Search and Seizure Assessments</a:t>
            </a:r>
            <a:r>
              <a:rPr lang="en-US" sz="4000" b="0" i="0" dirty="0">
                <a:effectLst/>
              </a:rPr>
              <a:t> brought in the statute by virtue of the Finance Act’2021:-</a:t>
            </a:r>
            <a:br>
              <a:rPr lang="en-US" sz="4000" dirty="0"/>
            </a:br>
            <a:br>
              <a:rPr lang="en-US" sz="4000" dirty="0"/>
            </a:br>
            <a:endParaRPr lang="en-IN" sz="4000" dirty="0"/>
          </a:p>
        </p:txBody>
      </p:sp>
      <p:sp>
        <p:nvSpPr>
          <p:cNvPr id="3" name="Content Placeholder 2">
            <a:extLst>
              <a:ext uri="{FF2B5EF4-FFF2-40B4-BE49-F238E27FC236}">
                <a16:creationId xmlns:a16="http://schemas.microsoft.com/office/drawing/2014/main" id="{C1690D39-B00A-49C4-92E1-D1E8F97757AC}"/>
              </a:ext>
            </a:extLst>
          </p:cNvPr>
          <p:cNvSpPr>
            <a:spLocks noGrp="1"/>
          </p:cNvSpPr>
          <p:nvPr>
            <p:ph idx="1"/>
          </p:nvPr>
        </p:nvSpPr>
        <p:spPr>
          <a:xfrm>
            <a:off x="88249" y="2377440"/>
            <a:ext cx="12192356" cy="6054180"/>
          </a:xfrm>
        </p:spPr>
        <p:txBody>
          <a:bodyPr>
            <a:normAutofit lnSpcReduction="10000"/>
          </a:bodyPr>
          <a:lstStyle/>
          <a:p>
            <a:r>
              <a:rPr lang="en-US" sz="1700" b="0" i="0" dirty="0">
                <a:effectLst/>
              </a:rPr>
              <a:t>Section 149 of the Income Tax Act’1961: </a:t>
            </a:r>
            <a:r>
              <a:rPr lang="en-US" sz="1700" i="0" dirty="0">
                <a:effectLst/>
              </a:rPr>
              <a:t>“Time limit for notice”</a:t>
            </a:r>
          </a:p>
          <a:p>
            <a:pPr marL="342900" indent="-342900">
              <a:buFont typeface="Arial" panose="020B0604020202020204" pitchFamily="34" charset="0"/>
              <a:buChar char="•"/>
            </a:pPr>
            <a:r>
              <a:rPr lang="en-US" sz="1700" b="0" i="0" dirty="0">
                <a:effectLst/>
              </a:rPr>
              <a:t>The erstwhile Section 149 of the Income Tax Act’1961 has been substituted by a distinct Section 149. The newly substituted Section provides that in normal cases, no notice shall be issued if three years have elapsed from the end of the relevant assessment year.</a:t>
            </a:r>
          </a:p>
          <a:p>
            <a:pPr marL="285750" indent="-285750">
              <a:buFont typeface="Arial" panose="020B0604020202020204" pitchFamily="34" charset="0"/>
              <a:buChar char="•"/>
            </a:pPr>
            <a:r>
              <a:rPr lang="en-US" sz="1700" b="0" i="0" dirty="0">
                <a:effectLst/>
              </a:rPr>
              <a:t>However,  notice beyond the period of three years from the end of the relevant assessment year but not beyond the period of ten years from the end of the relevant assessment year can be issued only in a few specific cases where the Assessing Officer has in his possession books of accounts or other documents or evidence which reveal that the income chargeable to tax, represented in the form of asset, which has escaped assessment amounts to or is likely to amount to fifty lakhs rupees or more for that year.</a:t>
            </a:r>
          </a:p>
          <a:p>
            <a:pPr marL="285750" indent="-285750">
              <a:buFont typeface="Arial" panose="020B0604020202020204" pitchFamily="34" charset="0"/>
              <a:buChar char="•"/>
            </a:pPr>
            <a:br>
              <a:rPr lang="en-US" sz="1700" dirty="0"/>
            </a:br>
            <a:r>
              <a:rPr lang="en-US" sz="1700" b="0" i="0" dirty="0">
                <a:effectLst/>
              </a:rPr>
              <a:t>Interestingly, the first proviso to sub-section (1) of Section 149 provides that no notice under section 148 shall be issued at any time in a case for the relevant assessment year beginning on or before 1st day of April 2021</a:t>
            </a:r>
            <a:br>
              <a:rPr lang="en-US" sz="1700" dirty="0"/>
            </a:br>
            <a:endParaRPr lang="en-US" sz="1700" dirty="0"/>
          </a:p>
          <a:p>
            <a:pPr marL="285750" indent="-285750">
              <a:buFont typeface="Arial" panose="020B0604020202020204" pitchFamily="34" charset="0"/>
              <a:buChar char="•"/>
            </a:pPr>
            <a:r>
              <a:rPr lang="en-US" sz="1700" b="0" i="0" dirty="0">
                <a:effectLst/>
              </a:rPr>
              <a:t>Furthermore, the second proviso also clarifies that Section 149(1) shall not apply in cases where search has been initiated on or before 31st March’2021</a:t>
            </a:r>
            <a:br>
              <a:rPr lang="en-US" sz="2000" dirty="0"/>
            </a:br>
            <a:br>
              <a:rPr lang="en-US" sz="4200" dirty="0">
                <a:highlight>
                  <a:srgbClr val="FFFF00"/>
                </a:highlight>
              </a:rPr>
            </a:br>
            <a:br>
              <a:rPr lang="en-US" dirty="0"/>
            </a:br>
            <a:br>
              <a:rPr lang="en-US" dirty="0"/>
            </a:br>
            <a:endParaRPr lang="en-IN" dirty="0"/>
          </a:p>
        </p:txBody>
      </p:sp>
      <p:pic>
        <p:nvPicPr>
          <p:cNvPr id="4" name="Picture 2" descr="New Regime of Income Tax Search &amp;amp; Seizure Assessments">
            <a:extLst>
              <a:ext uri="{FF2B5EF4-FFF2-40B4-BE49-F238E27FC236}">
                <a16:creationId xmlns:a16="http://schemas.microsoft.com/office/drawing/2014/main" id="{B50730A1-52AD-44D2-BC1D-8E8C6E7C9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618" y="676656"/>
            <a:ext cx="2440857" cy="137298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1EF4BEC9-0C8A-48C9-A987-163E3532D6D4}"/>
              </a:ext>
            </a:extLst>
          </p:cNvPr>
          <p:cNvSpPr>
            <a:spLocks noGrp="1"/>
          </p:cNvSpPr>
          <p:nvPr>
            <p:ph type="ftr" sz="quarter" idx="11"/>
          </p:nvPr>
        </p:nvSpPr>
        <p:spPr>
          <a:xfrm>
            <a:off x="963168" y="6538912"/>
            <a:ext cx="5504688" cy="365125"/>
          </a:xfrm>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A48A6720-77FB-4237-B37D-D9348C85CA5E}"/>
              </a:ext>
            </a:extLst>
          </p:cNvPr>
          <p:cNvSpPr>
            <a:spLocks noGrp="1"/>
          </p:cNvSpPr>
          <p:nvPr>
            <p:ph type="sldNum" sz="quarter" idx="12"/>
          </p:nvPr>
        </p:nvSpPr>
        <p:spPr/>
        <p:txBody>
          <a:bodyPr/>
          <a:lstStyle/>
          <a:p>
            <a:pPr algn="l"/>
            <a:fld id="{F97E8200-1950-409B-82E7-99938E7AE355}" type="slidenum">
              <a:rPr lang="en-US" smtClean="0"/>
              <a:pPr algn="l"/>
              <a:t>26</a:t>
            </a:fld>
            <a:endParaRPr lang="en-US" dirty="0"/>
          </a:p>
        </p:txBody>
      </p:sp>
    </p:spTree>
    <p:extLst>
      <p:ext uri="{BB962C8B-B14F-4D97-AF65-F5344CB8AC3E}">
        <p14:creationId xmlns:p14="http://schemas.microsoft.com/office/powerpoint/2010/main" val="10844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860EB-8D01-4292-A520-2E4C6D833570}"/>
              </a:ext>
            </a:extLst>
          </p:cNvPr>
          <p:cNvSpPr>
            <a:spLocks noGrp="1"/>
          </p:cNvSpPr>
          <p:nvPr>
            <p:ph type="title"/>
          </p:nvPr>
        </p:nvSpPr>
        <p:spPr>
          <a:xfrm>
            <a:off x="173312" y="676656"/>
            <a:ext cx="10268712" cy="1700784"/>
          </a:xfrm>
        </p:spPr>
        <p:txBody>
          <a:bodyPr>
            <a:noAutofit/>
          </a:bodyPr>
          <a:lstStyle/>
          <a:p>
            <a:r>
              <a:rPr lang="en-US" sz="4000" b="0" i="0" dirty="0">
                <a:effectLst/>
              </a:rPr>
              <a:t>Income Tax </a:t>
            </a:r>
            <a:r>
              <a:rPr lang="en-US" sz="4000" b="1" i="0" dirty="0">
                <a:solidFill>
                  <a:schemeClr val="tx1"/>
                </a:solidFill>
                <a:effectLst/>
                <a:highlight>
                  <a:srgbClr val="FFFF00"/>
                </a:highlight>
              </a:rPr>
              <a:t>Search and Seizure Assessments</a:t>
            </a:r>
            <a:r>
              <a:rPr lang="en-US" sz="4000" b="0" i="0" dirty="0">
                <a:effectLst/>
              </a:rPr>
              <a:t> brought in the statute by virtue of the Finance Act’2021:-</a:t>
            </a:r>
            <a:br>
              <a:rPr lang="en-US" sz="4000" dirty="0"/>
            </a:br>
            <a:br>
              <a:rPr lang="en-US" sz="4000" dirty="0"/>
            </a:br>
            <a:endParaRPr lang="en-IN" sz="4000" dirty="0"/>
          </a:p>
        </p:txBody>
      </p:sp>
      <p:sp>
        <p:nvSpPr>
          <p:cNvPr id="3" name="Content Placeholder 2">
            <a:extLst>
              <a:ext uri="{FF2B5EF4-FFF2-40B4-BE49-F238E27FC236}">
                <a16:creationId xmlns:a16="http://schemas.microsoft.com/office/drawing/2014/main" id="{C1690D39-B00A-49C4-92E1-D1E8F97757AC}"/>
              </a:ext>
            </a:extLst>
          </p:cNvPr>
          <p:cNvSpPr>
            <a:spLocks noGrp="1"/>
          </p:cNvSpPr>
          <p:nvPr>
            <p:ph idx="1"/>
          </p:nvPr>
        </p:nvSpPr>
        <p:spPr>
          <a:xfrm>
            <a:off x="88249" y="2377440"/>
            <a:ext cx="12192356" cy="6054180"/>
          </a:xfrm>
        </p:spPr>
        <p:txBody>
          <a:bodyPr>
            <a:normAutofit lnSpcReduction="10000"/>
          </a:bodyPr>
          <a:lstStyle/>
          <a:p>
            <a:r>
              <a:rPr lang="en-US" b="0" i="0" dirty="0">
                <a:solidFill>
                  <a:srgbClr val="333333"/>
                </a:solidFill>
                <a:effectLst/>
              </a:rPr>
              <a:t>Section 153A, 153B, 153C and 153D of the Income Tax Act’1961:</a:t>
            </a:r>
          </a:p>
          <a:p>
            <a:pPr marL="457200" indent="-457200">
              <a:buFont typeface="Arial" panose="020B0604020202020204" pitchFamily="34" charset="0"/>
              <a:buChar char="•"/>
            </a:pPr>
            <a:r>
              <a:rPr lang="en-US" b="0" i="0" dirty="0">
                <a:solidFill>
                  <a:srgbClr val="333333"/>
                </a:solidFill>
                <a:effectLst/>
              </a:rPr>
              <a:t>“Section 153A:Assessment in case of search or requisition” and Section 153C: Assessment of income of any other person”  have been suitably amended by inserting a sunset clause so far as the they shall cease to operate for searches initiated on or after 01st April’2021.</a:t>
            </a:r>
          </a:p>
          <a:p>
            <a:pPr marL="457200" indent="-457200">
              <a:buFont typeface="Arial" panose="020B0604020202020204" pitchFamily="34" charset="0"/>
              <a:buChar char="•"/>
            </a:pPr>
            <a:r>
              <a:rPr lang="en-US" b="0" i="0" dirty="0">
                <a:solidFill>
                  <a:srgbClr val="333333"/>
                </a:solidFill>
                <a:effectLst/>
              </a:rPr>
              <a:t> Accordingly, “Section 153B: Time limit for completion of assessment under </a:t>
            </a:r>
          </a:p>
          <a:p>
            <a:pPr marL="457200" indent="-457200">
              <a:buFont typeface="Arial" panose="020B0604020202020204" pitchFamily="34" charset="0"/>
              <a:buChar char="•"/>
            </a:pPr>
            <a:r>
              <a:rPr lang="en-US" b="0" i="0" dirty="0">
                <a:solidFill>
                  <a:srgbClr val="333333"/>
                </a:solidFill>
                <a:effectLst/>
              </a:rPr>
              <a:t>Section 153A” and “Section 153D: Prior approval necessary for assessment in case of search or requisition” shall also become otiose and thus not applicable for searches initiated on or after 01st April’2021.</a:t>
            </a:r>
            <a:br>
              <a:rPr lang="en-US" dirty="0"/>
            </a:br>
            <a:br>
              <a:rPr lang="en-US" dirty="0"/>
            </a:br>
            <a:br>
              <a:rPr lang="en-US" dirty="0"/>
            </a:br>
            <a:br>
              <a:rPr lang="en-US" dirty="0"/>
            </a:br>
            <a:br>
              <a:rPr lang="en-US" dirty="0"/>
            </a:br>
            <a:endParaRPr lang="en-IN" dirty="0"/>
          </a:p>
        </p:txBody>
      </p:sp>
      <p:pic>
        <p:nvPicPr>
          <p:cNvPr id="1026" name="Picture 2" descr="New Regime of Income Tax Search &amp;amp; Seizure Assessments">
            <a:extLst>
              <a:ext uri="{FF2B5EF4-FFF2-40B4-BE49-F238E27FC236}">
                <a16:creationId xmlns:a16="http://schemas.microsoft.com/office/drawing/2014/main" id="{6EDFB424-044D-4C53-9880-215292D8C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0618" y="676656"/>
            <a:ext cx="2440857" cy="137298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5A2B074-5898-4099-8EB2-1E32C62F8520}"/>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2915C09B-22BE-4E96-B62F-2186FB8BF3B9}"/>
              </a:ext>
            </a:extLst>
          </p:cNvPr>
          <p:cNvSpPr>
            <a:spLocks noGrp="1"/>
          </p:cNvSpPr>
          <p:nvPr>
            <p:ph type="sldNum" sz="quarter" idx="12"/>
          </p:nvPr>
        </p:nvSpPr>
        <p:spPr/>
        <p:txBody>
          <a:bodyPr/>
          <a:lstStyle/>
          <a:p>
            <a:pPr algn="l"/>
            <a:fld id="{F97E8200-1950-409B-82E7-99938E7AE355}" type="slidenum">
              <a:rPr lang="en-US" smtClean="0"/>
              <a:pPr algn="l"/>
              <a:t>27</a:t>
            </a:fld>
            <a:endParaRPr lang="en-US" dirty="0"/>
          </a:p>
        </p:txBody>
      </p:sp>
    </p:spTree>
    <p:extLst>
      <p:ext uri="{BB962C8B-B14F-4D97-AF65-F5344CB8AC3E}">
        <p14:creationId xmlns:p14="http://schemas.microsoft.com/office/powerpoint/2010/main" val="146567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2067-B41A-4771-AA79-2E0798891C4F}"/>
              </a:ext>
            </a:extLst>
          </p:cNvPr>
          <p:cNvSpPr>
            <a:spLocks noGrp="1"/>
          </p:cNvSpPr>
          <p:nvPr>
            <p:ph type="title"/>
          </p:nvPr>
        </p:nvSpPr>
        <p:spPr>
          <a:xfrm>
            <a:off x="161834" y="230729"/>
            <a:ext cx="10268712" cy="1700784"/>
          </a:xfrm>
        </p:spPr>
        <p:txBody>
          <a:bodyPr>
            <a:normAutofit/>
          </a:bodyPr>
          <a:lstStyle/>
          <a:p>
            <a:r>
              <a:rPr lang="en-US" dirty="0"/>
              <a:t>NOTIFICATION &amp; CIRCULARS</a:t>
            </a:r>
            <a:endParaRPr lang="en-IN" dirty="0"/>
          </a:p>
        </p:txBody>
      </p:sp>
      <p:sp>
        <p:nvSpPr>
          <p:cNvPr id="3" name="Content Placeholder 2">
            <a:extLst>
              <a:ext uri="{FF2B5EF4-FFF2-40B4-BE49-F238E27FC236}">
                <a16:creationId xmlns:a16="http://schemas.microsoft.com/office/drawing/2014/main" id="{CEDC4CD4-E95F-4B3D-9F40-CB710720F61E}"/>
              </a:ext>
            </a:extLst>
          </p:cNvPr>
          <p:cNvSpPr>
            <a:spLocks noGrp="1"/>
          </p:cNvSpPr>
          <p:nvPr>
            <p:ph idx="1"/>
          </p:nvPr>
        </p:nvSpPr>
        <p:spPr>
          <a:xfrm>
            <a:off x="161833" y="2486152"/>
            <a:ext cx="11867410" cy="4296388"/>
          </a:xfrm>
        </p:spPr>
        <p:txBody>
          <a:bodyPr>
            <a:noAutofit/>
          </a:bodyPr>
          <a:lstStyle/>
          <a:p>
            <a:pPr algn="just"/>
            <a:r>
              <a:rPr lang="en-US" sz="2400" i="0" dirty="0">
                <a:effectLst/>
                <a:latin typeface="Arial" panose="020B0604020202020204" pitchFamily="34" charset="0"/>
              </a:rPr>
              <a:t>The Hon’ble Union Finance Minister Nirmala Sitharaman had presented the Union Budget 2021 of India on the 1st of February 2021. In significant changes to the taxation process, among other tax measures, the Hon’ble Finance Minister recommend paradigm changes to the provisions relating to Assessment in case of Search or requisition. The Finance Bill, 2021 received the Assent of the President on 28th March 2021 and thereafter became FINANCE ACT, 2021 (NO. 13 OF 2021).</a:t>
            </a:r>
            <a:br>
              <a:rPr lang="en-US" sz="2400" dirty="0"/>
            </a:br>
            <a:br>
              <a:rPr lang="en-US" sz="4400" dirty="0"/>
            </a:br>
            <a:br>
              <a:rPr lang="en-US" sz="4400" dirty="0"/>
            </a:br>
            <a:endParaRPr lang="en-IN" sz="6000" dirty="0">
              <a:solidFill>
                <a:schemeClr val="accent3">
                  <a:lumMod val="75000"/>
                </a:schemeClr>
              </a:solidFill>
              <a:latin typeface="+mj-lt"/>
            </a:endParaRPr>
          </a:p>
        </p:txBody>
      </p:sp>
      <p:pic>
        <p:nvPicPr>
          <p:cNvPr id="15362" name="Picture 2" descr="Finance Act, 2021: Taxpayers given three months to update business bank  accounts - Pkrevenue.com">
            <a:extLst>
              <a:ext uri="{FF2B5EF4-FFF2-40B4-BE49-F238E27FC236}">
                <a16:creationId xmlns:a16="http://schemas.microsoft.com/office/drawing/2014/main" id="{01C82F75-7EDB-4E61-AEDD-61F61FCA4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1179" y="5227093"/>
            <a:ext cx="2874335" cy="163090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39986E2-4BB5-4186-8332-4AB386DEBE00}"/>
              </a:ext>
            </a:extLst>
          </p:cNvPr>
          <p:cNvSpPr>
            <a:spLocks noGrp="1"/>
          </p:cNvSpPr>
          <p:nvPr>
            <p:ph type="ftr" sz="quarter" idx="11"/>
          </p:nvPr>
        </p:nvSpPr>
        <p:spPr>
          <a:xfrm>
            <a:off x="161833" y="6356350"/>
            <a:ext cx="5504688" cy="365125"/>
          </a:xfrm>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94FB7F44-90AE-469E-BDF8-4ECC73FDFC3B}"/>
              </a:ext>
            </a:extLst>
          </p:cNvPr>
          <p:cNvSpPr>
            <a:spLocks noGrp="1"/>
          </p:cNvSpPr>
          <p:nvPr>
            <p:ph type="sldNum" sz="quarter" idx="12"/>
          </p:nvPr>
        </p:nvSpPr>
        <p:spPr/>
        <p:txBody>
          <a:bodyPr/>
          <a:lstStyle/>
          <a:p>
            <a:pPr algn="l"/>
            <a:fld id="{F97E8200-1950-409B-82E7-99938E7AE355}" type="slidenum">
              <a:rPr lang="en-US" smtClean="0"/>
              <a:pPr algn="l"/>
              <a:t>28</a:t>
            </a:fld>
            <a:endParaRPr lang="en-US" dirty="0"/>
          </a:p>
        </p:txBody>
      </p:sp>
    </p:spTree>
    <p:extLst>
      <p:ext uri="{BB962C8B-B14F-4D97-AF65-F5344CB8AC3E}">
        <p14:creationId xmlns:p14="http://schemas.microsoft.com/office/powerpoint/2010/main" val="225475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0EDA-C716-49E7-9C11-63867559575C}"/>
              </a:ext>
            </a:extLst>
          </p:cNvPr>
          <p:cNvSpPr>
            <a:spLocks noGrp="1"/>
          </p:cNvSpPr>
          <p:nvPr>
            <p:ph type="title"/>
          </p:nvPr>
        </p:nvSpPr>
        <p:spPr>
          <a:xfrm>
            <a:off x="183943" y="285916"/>
            <a:ext cx="10268712" cy="1700784"/>
          </a:xfrm>
        </p:spPr>
        <p:txBody>
          <a:bodyPr/>
          <a:lstStyle/>
          <a:p>
            <a:r>
              <a:rPr lang="en-US" dirty="0"/>
              <a:t>NOTIFICATION &amp; CIRCULARS</a:t>
            </a:r>
            <a:endParaRPr lang="en-IN" dirty="0"/>
          </a:p>
        </p:txBody>
      </p:sp>
      <p:sp>
        <p:nvSpPr>
          <p:cNvPr id="3" name="Content Placeholder 2">
            <a:extLst>
              <a:ext uri="{FF2B5EF4-FFF2-40B4-BE49-F238E27FC236}">
                <a16:creationId xmlns:a16="http://schemas.microsoft.com/office/drawing/2014/main" id="{56DAA8C1-E2AF-40AC-8CCF-720034D3D30A}"/>
              </a:ext>
            </a:extLst>
          </p:cNvPr>
          <p:cNvSpPr>
            <a:spLocks noGrp="1"/>
          </p:cNvSpPr>
          <p:nvPr>
            <p:ph idx="1"/>
          </p:nvPr>
        </p:nvSpPr>
        <p:spPr>
          <a:xfrm>
            <a:off x="85060" y="2321938"/>
            <a:ext cx="11961628" cy="5333504"/>
          </a:xfrm>
        </p:spPr>
        <p:txBody>
          <a:bodyPr>
            <a:normAutofit/>
          </a:bodyPr>
          <a:lstStyle/>
          <a:p>
            <a:pPr marL="342900" indent="-342900">
              <a:buFont typeface="Arial" panose="020B0604020202020204" pitchFamily="34" charset="0"/>
              <a:buChar char="•"/>
            </a:pPr>
            <a:r>
              <a:rPr lang="en-US" sz="2400" b="1" i="0" dirty="0">
                <a:effectLst/>
                <a:latin typeface="Faustina"/>
              </a:rPr>
              <a:t> Changes proposed by the Finance Bill, 2021</a:t>
            </a:r>
          </a:p>
          <a:p>
            <a:r>
              <a:rPr lang="en-US" sz="2400" dirty="0"/>
              <a:t>They escaped the assessment and in search and seizure cases. The Explanatory Memorandum stated that the new scheme of assessment would result in less litigation and would provide ease of doing business to the taxpayers. The Finance Bill substituted existing Sections 147, 148, 149 and 151 and inserted a new section 148A making a complete change in the assessment proceedings relating to income escaping assessment and search-related cases. Consequential amendments have also been proposed to Section 151A, 153A and 153C</a:t>
            </a:r>
            <a:r>
              <a:rPr lang="en-US" sz="2400" dirty="0">
                <a:solidFill>
                  <a:srgbClr val="6A6A6A"/>
                </a:solidFill>
              </a:rPr>
              <a:t>.</a:t>
            </a:r>
            <a:r>
              <a:rPr lang="en-US" sz="2400" dirty="0"/>
              <a:t>The</a:t>
            </a:r>
            <a:r>
              <a:rPr lang="en-US" sz="2400" b="0" i="0" dirty="0">
                <a:effectLst/>
              </a:rPr>
              <a:t> Finance Bill, 2021 proposes a new re-assessment procedure for an income which</a:t>
            </a:r>
            <a:br>
              <a:rPr lang="en-US" sz="2400" dirty="0"/>
            </a:br>
            <a:br>
              <a:rPr lang="en-US" sz="3500" dirty="0"/>
            </a:br>
            <a:br>
              <a:rPr lang="en-US" dirty="0"/>
            </a:br>
            <a:endParaRPr lang="en-IN" dirty="0"/>
          </a:p>
        </p:txBody>
      </p:sp>
      <p:pic>
        <p:nvPicPr>
          <p:cNvPr id="16386" name="Picture 2" descr="Finance Act, 2021: Taxpayers given three months to update business bank  accounts - Pkrevenue.com">
            <a:extLst>
              <a:ext uri="{FF2B5EF4-FFF2-40B4-BE49-F238E27FC236}">
                <a16:creationId xmlns:a16="http://schemas.microsoft.com/office/drawing/2014/main" id="{880C062B-2AF9-4A14-8105-F99465564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534" y="5491716"/>
            <a:ext cx="2431312" cy="182348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6BB77451-6140-449E-BBE4-E53385E8915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BBCD1E12-A319-4B8F-92DE-8EAA28A8208B}"/>
              </a:ext>
            </a:extLst>
          </p:cNvPr>
          <p:cNvSpPr>
            <a:spLocks noGrp="1"/>
          </p:cNvSpPr>
          <p:nvPr>
            <p:ph type="sldNum" sz="quarter" idx="12"/>
          </p:nvPr>
        </p:nvSpPr>
        <p:spPr/>
        <p:txBody>
          <a:bodyPr/>
          <a:lstStyle/>
          <a:p>
            <a:pPr algn="l"/>
            <a:fld id="{F97E8200-1950-409B-82E7-99938E7AE355}" type="slidenum">
              <a:rPr lang="en-US" smtClean="0"/>
              <a:pPr algn="l"/>
              <a:t>29</a:t>
            </a:fld>
            <a:endParaRPr lang="en-US" dirty="0"/>
          </a:p>
        </p:txBody>
      </p:sp>
    </p:spTree>
    <p:extLst>
      <p:ext uri="{BB962C8B-B14F-4D97-AF65-F5344CB8AC3E}">
        <p14:creationId xmlns:p14="http://schemas.microsoft.com/office/powerpoint/2010/main" val="21187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DE4D-6B96-4CEE-82B2-36DD2B332E7D}"/>
              </a:ext>
            </a:extLst>
          </p:cNvPr>
          <p:cNvSpPr>
            <a:spLocks noGrp="1"/>
          </p:cNvSpPr>
          <p:nvPr>
            <p:ph type="title"/>
          </p:nvPr>
        </p:nvSpPr>
        <p:spPr>
          <a:xfrm>
            <a:off x="310691" y="127592"/>
            <a:ext cx="10268712" cy="1700784"/>
          </a:xfrm>
        </p:spPr>
        <p:txBody>
          <a:bodyPr/>
          <a:lstStyle/>
          <a:p>
            <a:r>
              <a:rPr lang="en-US" dirty="0"/>
              <a:t>SCOPE </a:t>
            </a:r>
            <a:r>
              <a:rPr lang="en-US" sz="5400" dirty="0"/>
              <a:t>OF DISCUSSION</a:t>
            </a:r>
            <a:endParaRPr lang="en-IN" dirty="0"/>
          </a:p>
        </p:txBody>
      </p:sp>
      <p:sp>
        <p:nvSpPr>
          <p:cNvPr id="3" name="Content Placeholder 2">
            <a:extLst>
              <a:ext uri="{FF2B5EF4-FFF2-40B4-BE49-F238E27FC236}">
                <a16:creationId xmlns:a16="http://schemas.microsoft.com/office/drawing/2014/main" id="{112AEB62-1563-48C9-9DF9-40FCAC1B4B4E}"/>
              </a:ext>
            </a:extLst>
          </p:cNvPr>
          <p:cNvSpPr>
            <a:spLocks noGrp="1"/>
          </p:cNvSpPr>
          <p:nvPr>
            <p:ph idx="1"/>
          </p:nvPr>
        </p:nvSpPr>
        <p:spPr>
          <a:xfrm>
            <a:off x="77617" y="2364467"/>
            <a:ext cx="12011601" cy="4365941"/>
          </a:xfrm>
        </p:spPr>
        <p:txBody>
          <a:bodyPr/>
          <a:lstStyle/>
          <a:p>
            <a:pPr algn="just"/>
            <a:r>
              <a:rPr lang="en-US" sz="2800" dirty="0"/>
              <a:t>9. </a:t>
            </a:r>
            <a:r>
              <a:rPr lang="en-US" sz="2800" i="0" dirty="0">
                <a:solidFill>
                  <a:schemeClr val="tx2"/>
                </a:solidFill>
                <a:effectLst/>
              </a:rPr>
              <a:t>BENAMI TRANSACTION </a:t>
            </a:r>
            <a:r>
              <a:rPr lang="en-US" sz="2800" i="0" dirty="0">
                <a:effectLst/>
              </a:rPr>
              <a:t>(PROHIBITION) ACT INTERPLAY</a:t>
            </a:r>
          </a:p>
          <a:p>
            <a:pPr algn="just"/>
            <a:r>
              <a:rPr lang="en-US" sz="2800" dirty="0"/>
              <a:t>10. PROSECUTION UNDER INCOME TAX ACT-1961.</a:t>
            </a:r>
          </a:p>
          <a:p>
            <a:pPr algn="just"/>
            <a:r>
              <a:rPr lang="en-US" sz="2800" dirty="0"/>
              <a:t>11. INDIA NEEDS TO WIDEN ITS TAX BASE.</a:t>
            </a:r>
          </a:p>
          <a:p>
            <a:pPr marL="514350" indent="-514350" algn="just">
              <a:buFont typeface="+mj-lt"/>
              <a:buAutoNum type="arabicPeriod"/>
            </a:pPr>
            <a:endParaRPr lang="en-US" dirty="0"/>
          </a:p>
          <a:p>
            <a:pPr algn="just"/>
            <a:endParaRPr lang="en-US" dirty="0"/>
          </a:p>
          <a:p>
            <a:pPr algn="just"/>
            <a:endParaRPr lang="en-IN" dirty="0"/>
          </a:p>
        </p:txBody>
      </p:sp>
      <p:pic>
        <p:nvPicPr>
          <p:cNvPr id="12290" name="Picture 2" descr="Courses Having Good Scope In The Future">
            <a:extLst>
              <a:ext uri="{FF2B5EF4-FFF2-40B4-BE49-F238E27FC236}">
                <a16:creationId xmlns:a16="http://schemas.microsoft.com/office/drawing/2014/main" id="{C00139D1-BB7A-4754-98D3-B27128219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76" y="553134"/>
            <a:ext cx="2550484" cy="127524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6792563-CC1B-4913-B39B-4FDC6F00F9A0}"/>
              </a:ext>
            </a:extLst>
          </p:cNvPr>
          <p:cNvSpPr>
            <a:spLocks noGrp="1"/>
          </p:cNvSpPr>
          <p:nvPr>
            <p:ph type="ftr" sz="quarter" idx="11"/>
          </p:nvPr>
        </p:nvSpPr>
        <p:spPr/>
        <p:txBody>
          <a:bodyPr/>
          <a:lstStyle/>
          <a:p>
            <a:r>
              <a:rPr lang="en-US" dirty="0">
                <a:solidFill>
                  <a:schemeClr val="tx1"/>
                </a:solidFill>
              </a:rPr>
              <a:t>WWW.MASHAHCA.COM</a:t>
            </a:r>
          </a:p>
        </p:txBody>
      </p:sp>
      <p:sp>
        <p:nvSpPr>
          <p:cNvPr id="5" name="Slide Number Placeholder 4">
            <a:extLst>
              <a:ext uri="{FF2B5EF4-FFF2-40B4-BE49-F238E27FC236}">
                <a16:creationId xmlns:a16="http://schemas.microsoft.com/office/drawing/2014/main" id="{04A7CDCA-872A-473D-86CE-4B64D5B18910}"/>
              </a:ext>
            </a:extLst>
          </p:cNvPr>
          <p:cNvSpPr>
            <a:spLocks noGrp="1"/>
          </p:cNvSpPr>
          <p:nvPr>
            <p:ph type="sldNum" sz="quarter" idx="12"/>
          </p:nvPr>
        </p:nvSpPr>
        <p:spPr/>
        <p:txBody>
          <a:bodyPr/>
          <a:lstStyle/>
          <a:p>
            <a:pPr algn="l"/>
            <a:fld id="{F97E8200-1950-409B-82E7-99938E7AE355}" type="slidenum">
              <a:rPr lang="en-US" smtClean="0"/>
              <a:pPr algn="l"/>
              <a:t>3</a:t>
            </a:fld>
            <a:endParaRPr lang="en-US" dirty="0"/>
          </a:p>
        </p:txBody>
      </p:sp>
    </p:spTree>
    <p:extLst>
      <p:ext uri="{BB962C8B-B14F-4D97-AF65-F5344CB8AC3E}">
        <p14:creationId xmlns:p14="http://schemas.microsoft.com/office/powerpoint/2010/main" val="203069100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0EDA-C716-49E7-9C11-63867559575C}"/>
              </a:ext>
            </a:extLst>
          </p:cNvPr>
          <p:cNvSpPr>
            <a:spLocks noGrp="1"/>
          </p:cNvSpPr>
          <p:nvPr>
            <p:ph type="title"/>
          </p:nvPr>
        </p:nvSpPr>
        <p:spPr>
          <a:xfrm>
            <a:off x="183943" y="285916"/>
            <a:ext cx="10268712" cy="1700784"/>
          </a:xfrm>
        </p:spPr>
        <p:txBody>
          <a:bodyPr/>
          <a:lstStyle/>
          <a:p>
            <a:r>
              <a:rPr lang="en-US" dirty="0"/>
              <a:t>NOTIFICATION &amp; CIRCULARS</a:t>
            </a:r>
            <a:endParaRPr lang="en-IN" dirty="0"/>
          </a:p>
        </p:txBody>
      </p:sp>
      <p:sp>
        <p:nvSpPr>
          <p:cNvPr id="3" name="Content Placeholder 2">
            <a:extLst>
              <a:ext uri="{FF2B5EF4-FFF2-40B4-BE49-F238E27FC236}">
                <a16:creationId xmlns:a16="http://schemas.microsoft.com/office/drawing/2014/main" id="{56DAA8C1-E2AF-40AC-8CCF-720034D3D30A}"/>
              </a:ext>
            </a:extLst>
          </p:cNvPr>
          <p:cNvSpPr>
            <a:spLocks noGrp="1"/>
          </p:cNvSpPr>
          <p:nvPr>
            <p:ph idx="1"/>
          </p:nvPr>
        </p:nvSpPr>
        <p:spPr>
          <a:xfrm>
            <a:off x="85060" y="2321938"/>
            <a:ext cx="11961628" cy="5333504"/>
          </a:xfrm>
        </p:spPr>
        <p:txBody>
          <a:bodyPr>
            <a:noAutofit/>
          </a:bodyPr>
          <a:lstStyle/>
          <a:p>
            <a:pPr algn="l"/>
            <a:r>
              <a:rPr lang="en-US" sz="1800" i="0" dirty="0">
                <a:effectLst/>
              </a:rPr>
              <a:t>The new Section 147 provides that the Assessing Officer can make the re-assessment of an income escaping assessment if the following conditions are satisfied:</a:t>
            </a:r>
          </a:p>
          <a:p>
            <a:pPr algn="l">
              <a:buFont typeface="Arial" panose="020B0604020202020204" pitchFamily="34" charset="0"/>
              <a:buChar char="•"/>
            </a:pPr>
            <a:r>
              <a:rPr lang="en-US" sz="1800" i="0" dirty="0">
                <a:effectLst/>
              </a:rPr>
              <a:t>Any income chargeable to tax has escaped assessment for any assessment year; and</a:t>
            </a:r>
          </a:p>
          <a:p>
            <a:pPr algn="l">
              <a:buFont typeface="Arial" panose="020B0604020202020204" pitchFamily="34" charset="0"/>
              <a:buChar char="•"/>
            </a:pPr>
            <a:r>
              <a:rPr lang="en-US" sz="1800" i="0" dirty="0">
                <a:effectLst/>
              </a:rPr>
              <a:t>The assessing officer follows the provisions of sections 148 to 153.</a:t>
            </a:r>
          </a:p>
          <a:p>
            <a:pPr algn="l"/>
            <a:r>
              <a:rPr lang="en-US" sz="1800" i="0" dirty="0">
                <a:effectLst/>
              </a:rPr>
              <a:t>If the above conditions are satisfied, the assessing officer can assess or reassess such income or recompute the loss or the depreciation allowance or any other allowance or deduction for such assessment year. It is imperative to note that in view of </a:t>
            </a:r>
            <a:r>
              <a:rPr lang="en-US" sz="1800" i="1" dirty="0">
                <a:effectLst/>
              </a:rPr>
              <a:t>Explanation</a:t>
            </a:r>
            <a:r>
              <a:rPr lang="en-US" sz="1800" i="0" dirty="0">
                <a:effectLst/>
              </a:rPr>
              <a:t> to Section 147 the Assessing Officer can assess or reassess all those incomes which have escaped assessment and which come to his notice subsequently in the course of such proceeding notwithstanding that the procedure prescribed in section 148A was not followed before issuing such notice for such income.</a:t>
            </a:r>
          </a:p>
          <a:p>
            <a:br>
              <a:rPr lang="en-US" sz="1800" dirty="0"/>
            </a:br>
            <a:br>
              <a:rPr lang="en-US" sz="1800" dirty="0"/>
            </a:br>
            <a:br>
              <a:rPr lang="en-US" sz="1800" dirty="0"/>
            </a:br>
            <a:br>
              <a:rPr lang="en-US" sz="1800" dirty="0"/>
            </a:br>
            <a:endParaRPr lang="en-IN" sz="1800" dirty="0"/>
          </a:p>
        </p:txBody>
      </p:sp>
      <p:pic>
        <p:nvPicPr>
          <p:cNvPr id="4" name="Picture 2" descr="Finance Act, 2021: Taxpayers given three months to update business bank  accounts - Pkrevenue.com">
            <a:extLst>
              <a:ext uri="{FF2B5EF4-FFF2-40B4-BE49-F238E27FC236}">
                <a16:creationId xmlns:a16="http://schemas.microsoft.com/office/drawing/2014/main" id="{049D1A82-2B4A-4706-826D-043CE0604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5628" y="5444608"/>
            <a:ext cx="2431312" cy="182348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79FB943-4794-44E9-89F7-3058FFA8ADB1}"/>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D7F4EC42-2D51-47D1-95CB-16B3F962993C}"/>
              </a:ext>
            </a:extLst>
          </p:cNvPr>
          <p:cNvSpPr>
            <a:spLocks noGrp="1"/>
          </p:cNvSpPr>
          <p:nvPr>
            <p:ph type="sldNum" sz="quarter" idx="12"/>
          </p:nvPr>
        </p:nvSpPr>
        <p:spPr/>
        <p:txBody>
          <a:bodyPr/>
          <a:lstStyle/>
          <a:p>
            <a:pPr algn="l"/>
            <a:fld id="{F97E8200-1950-409B-82E7-99938E7AE355}" type="slidenum">
              <a:rPr lang="en-US" smtClean="0"/>
              <a:pPr algn="l"/>
              <a:t>30</a:t>
            </a:fld>
            <a:endParaRPr lang="en-US" dirty="0"/>
          </a:p>
        </p:txBody>
      </p:sp>
    </p:spTree>
    <p:extLst>
      <p:ext uri="{BB962C8B-B14F-4D97-AF65-F5344CB8AC3E}">
        <p14:creationId xmlns:p14="http://schemas.microsoft.com/office/powerpoint/2010/main" val="11906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0EDA-C716-49E7-9C11-63867559575C}"/>
              </a:ext>
            </a:extLst>
          </p:cNvPr>
          <p:cNvSpPr>
            <a:spLocks noGrp="1"/>
          </p:cNvSpPr>
          <p:nvPr>
            <p:ph type="title"/>
          </p:nvPr>
        </p:nvSpPr>
        <p:spPr>
          <a:xfrm>
            <a:off x="183943" y="285916"/>
            <a:ext cx="10268712" cy="1700784"/>
          </a:xfrm>
        </p:spPr>
        <p:txBody>
          <a:bodyPr/>
          <a:lstStyle/>
          <a:p>
            <a:r>
              <a:rPr lang="en-US" dirty="0"/>
              <a:t>NOTIFICATION &amp; CIRCULARS</a:t>
            </a:r>
            <a:endParaRPr lang="en-IN" dirty="0"/>
          </a:p>
        </p:txBody>
      </p:sp>
      <p:sp>
        <p:nvSpPr>
          <p:cNvPr id="3" name="Content Placeholder 2">
            <a:extLst>
              <a:ext uri="{FF2B5EF4-FFF2-40B4-BE49-F238E27FC236}">
                <a16:creationId xmlns:a16="http://schemas.microsoft.com/office/drawing/2014/main" id="{56DAA8C1-E2AF-40AC-8CCF-720034D3D30A}"/>
              </a:ext>
            </a:extLst>
          </p:cNvPr>
          <p:cNvSpPr>
            <a:spLocks noGrp="1"/>
          </p:cNvSpPr>
          <p:nvPr>
            <p:ph idx="1"/>
          </p:nvPr>
        </p:nvSpPr>
        <p:spPr>
          <a:xfrm>
            <a:off x="85060" y="2321938"/>
            <a:ext cx="12106940" cy="4429736"/>
          </a:xfrm>
        </p:spPr>
        <p:txBody>
          <a:bodyPr>
            <a:normAutofit/>
          </a:bodyPr>
          <a:lstStyle/>
          <a:p>
            <a:r>
              <a:rPr lang="en-US" sz="2800" i="0" dirty="0">
                <a:effectLst/>
                <a:latin typeface="Faustina"/>
              </a:rPr>
              <a:t> *Information suggests income escaping in case of Survey</a:t>
            </a:r>
          </a:p>
          <a:p>
            <a:r>
              <a:rPr lang="en-US" sz="2400" i="0" dirty="0">
                <a:effectLst/>
                <a:latin typeface="Faustina"/>
              </a:rPr>
              <a:t>The new scheme of reassessment proposes that the Assessing Officer can initiate the proceedings if he has the information which suggests that some income has escaped the assessment. </a:t>
            </a:r>
            <a:r>
              <a:rPr lang="en-US" sz="2400" i="1" dirty="0">
                <a:effectLst/>
                <a:latin typeface="Faustina"/>
              </a:rPr>
              <a:t>Explanation 1 and 2 </a:t>
            </a:r>
            <a:r>
              <a:rPr lang="en-US" sz="2400" i="0" dirty="0">
                <a:effectLst/>
                <a:latin typeface="Faustina"/>
              </a:rPr>
              <a:t>of the proposed Section 148 define the situation in which an assessing officer shall be deemed to have the information which suggests that the income chargeable to tax has escaped the assessment.</a:t>
            </a:r>
          </a:p>
          <a:p>
            <a:r>
              <a:rPr lang="en-US" sz="2400" i="1" dirty="0">
                <a:effectLst/>
                <a:latin typeface="Faustina"/>
              </a:rPr>
              <a:t>Explanation 2</a:t>
            </a:r>
            <a:r>
              <a:rPr lang="en-US" sz="2400" i="0" dirty="0">
                <a:effectLst/>
                <a:latin typeface="Faustina"/>
              </a:rPr>
              <a:t> applies in the case of search, survey or requisition of books, documents or other assets. </a:t>
            </a:r>
            <a:r>
              <a:rPr lang="en-US" sz="2400" i="1" dirty="0">
                <a:effectLst/>
                <a:latin typeface="Faustina"/>
              </a:rPr>
              <a:t>Explanation 1</a:t>
            </a:r>
            <a:r>
              <a:rPr lang="en-US" sz="2400" i="0" dirty="0">
                <a:effectLst/>
                <a:latin typeface="Faustina"/>
              </a:rPr>
              <a:t> applies in other cases.</a:t>
            </a:r>
          </a:p>
          <a:p>
            <a:endParaRPr lang="en-US" sz="2800" i="0" dirty="0">
              <a:effectLst/>
              <a:latin typeface="Faustina"/>
            </a:endParaRPr>
          </a:p>
        </p:txBody>
      </p:sp>
      <p:pic>
        <p:nvPicPr>
          <p:cNvPr id="4" name="Picture 2" descr="Finance Act, 2021: Taxpayers given three months to update business bank  accounts - Pkrevenue.com">
            <a:extLst>
              <a:ext uri="{FF2B5EF4-FFF2-40B4-BE49-F238E27FC236}">
                <a16:creationId xmlns:a16="http://schemas.microsoft.com/office/drawing/2014/main" id="{469C2189-1148-4C6A-80DC-AD0ADEA6C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534" y="5491716"/>
            <a:ext cx="2431312" cy="182348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02F7CD7-F3DA-4576-8B9C-6863DDBC0975}"/>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48356ED5-4958-4EDE-A4F7-4D10B6FA487C}"/>
              </a:ext>
            </a:extLst>
          </p:cNvPr>
          <p:cNvSpPr>
            <a:spLocks noGrp="1"/>
          </p:cNvSpPr>
          <p:nvPr>
            <p:ph type="sldNum" sz="quarter" idx="12"/>
          </p:nvPr>
        </p:nvSpPr>
        <p:spPr/>
        <p:txBody>
          <a:bodyPr/>
          <a:lstStyle/>
          <a:p>
            <a:pPr algn="l"/>
            <a:fld id="{F97E8200-1950-409B-82E7-99938E7AE355}" type="slidenum">
              <a:rPr lang="en-US" smtClean="0"/>
              <a:pPr algn="l"/>
              <a:t>31</a:t>
            </a:fld>
            <a:endParaRPr lang="en-US" dirty="0"/>
          </a:p>
        </p:txBody>
      </p:sp>
    </p:spTree>
    <p:extLst>
      <p:ext uri="{BB962C8B-B14F-4D97-AF65-F5344CB8AC3E}">
        <p14:creationId xmlns:p14="http://schemas.microsoft.com/office/powerpoint/2010/main" val="144182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0EDA-C716-49E7-9C11-63867559575C}"/>
              </a:ext>
            </a:extLst>
          </p:cNvPr>
          <p:cNvSpPr>
            <a:spLocks noGrp="1"/>
          </p:cNvSpPr>
          <p:nvPr>
            <p:ph type="title"/>
          </p:nvPr>
        </p:nvSpPr>
        <p:spPr>
          <a:xfrm>
            <a:off x="183943" y="285916"/>
            <a:ext cx="10268712" cy="1700784"/>
          </a:xfrm>
        </p:spPr>
        <p:txBody>
          <a:bodyPr/>
          <a:lstStyle/>
          <a:p>
            <a:r>
              <a:rPr lang="en-US" dirty="0"/>
              <a:t>NOTIFICATION &amp; CIRCULARS</a:t>
            </a:r>
            <a:endParaRPr lang="en-IN" dirty="0"/>
          </a:p>
        </p:txBody>
      </p:sp>
      <p:sp>
        <p:nvSpPr>
          <p:cNvPr id="3" name="Content Placeholder 2">
            <a:extLst>
              <a:ext uri="{FF2B5EF4-FFF2-40B4-BE49-F238E27FC236}">
                <a16:creationId xmlns:a16="http://schemas.microsoft.com/office/drawing/2014/main" id="{56DAA8C1-E2AF-40AC-8CCF-720034D3D30A}"/>
              </a:ext>
            </a:extLst>
          </p:cNvPr>
          <p:cNvSpPr>
            <a:spLocks noGrp="1"/>
          </p:cNvSpPr>
          <p:nvPr>
            <p:ph idx="1"/>
          </p:nvPr>
        </p:nvSpPr>
        <p:spPr>
          <a:xfrm>
            <a:off x="85060" y="2321938"/>
            <a:ext cx="12106940" cy="4429736"/>
          </a:xfrm>
        </p:spPr>
        <p:txBody>
          <a:bodyPr>
            <a:normAutofit fontScale="92500" lnSpcReduction="10000"/>
          </a:bodyPr>
          <a:lstStyle/>
          <a:p>
            <a:pPr algn="l"/>
            <a:r>
              <a:rPr lang="en-US" sz="2000" b="1" i="0" dirty="0">
                <a:effectLst/>
                <a:latin typeface="Faustina"/>
              </a:rPr>
              <a:t>In search, survey or requisition cases initiated or made or conducted, on or after 01-04-2021, it shall be deemed that the Assessing Officer has information which suggests that the income chargeable to tax has escaped assessment in the case of the assessee for the 3 assessment years immediately preceding the assessment year relevant to the previous year in the following cases:</a:t>
            </a:r>
          </a:p>
          <a:p>
            <a:pPr algn="l">
              <a:buFont typeface="+mj-lt"/>
              <a:buAutoNum type="alphaLcPeriod"/>
            </a:pPr>
            <a:r>
              <a:rPr lang="en-US" sz="2000" i="0" dirty="0">
                <a:effectLst/>
                <a:latin typeface="Faustina"/>
              </a:rPr>
              <a:t>A search is initiated under Section 132 or books of account, other documents or any assets are requisitioned under Section 132A, on or after the 01-04-2021, in the case of the assessee;</a:t>
            </a:r>
          </a:p>
          <a:p>
            <a:pPr algn="l">
              <a:buFont typeface="+mj-lt"/>
              <a:buAutoNum type="alphaLcPeriod"/>
            </a:pPr>
            <a:r>
              <a:rPr lang="en-US" sz="2000" i="0" dirty="0">
                <a:effectLst/>
                <a:latin typeface="Faustina"/>
              </a:rPr>
              <a:t>A survey is conducted under section 133A in the case of the assessee;</a:t>
            </a:r>
          </a:p>
          <a:p>
            <a:pPr algn="l">
              <a:buFont typeface="+mj-lt"/>
              <a:buAutoNum type="alphaLcPeriod"/>
            </a:pPr>
            <a:r>
              <a:rPr lang="en-US" sz="2000" i="0" dirty="0">
                <a:effectLst/>
                <a:latin typeface="Faustina"/>
              </a:rPr>
              <a:t>The Assessing Officer is satisfied, with the prior approval of PCIT or CIT, that any money, bullion, </a:t>
            </a:r>
            <a:r>
              <a:rPr lang="en-US" sz="2000" i="0" dirty="0" err="1">
                <a:effectLst/>
                <a:latin typeface="Faustina"/>
              </a:rPr>
              <a:t>jewellery</a:t>
            </a:r>
            <a:r>
              <a:rPr lang="en-US" sz="2000" i="0" dirty="0">
                <a:effectLst/>
                <a:latin typeface="Faustina"/>
              </a:rPr>
              <a:t> or other valuable article or thing, seized or requisitioned in case of any other person on or after the 01-04-20201, belongs to the assessee; or</a:t>
            </a:r>
          </a:p>
          <a:p>
            <a:pPr algn="l">
              <a:buFont typeface="+mj-lt"/>
              <a:buAutoNum type="alphaLcPeriod"/>
            </a:pPr>
            <a:r>
              <a:rPr lang="en-US" sz="2000" i="0" dirty="0">
                <a:effectLst/>
                <a:latin typeface="Faustina"/>
              </a:rPr>
              <a:t>The Assessing Officer is satisfied, with the prior approval of PCIT or CIT, that any books of account or documents, seized or requisitioned in case of any other person on or after 01-04-2021, pertains or pertain to, or any information contained therein, relate to, the assessee.</a:t>
            </a:r>
          </a:p>
          <a:p>
            <a:pPr algn="l"/>
            <a:endParaRPr lang="en-US" sz="2800" i="0" dirty="0">
              <a:effectLst/>
              <a:latin typeface="Faustina"/>
            </a:endParaRPr>
          </a:p>
        </p:txBody>
      </p:sp>
      <p:sp>
        <p:nvSpPr>
          <p:cNvPr id="4" name="Footer Placeholder 3">
            <a:extLst>
              <a:ext uri="{FF2B5EF4-FFF2-40B4-BE49-F238E27FC236}">
                <a16:creationId xmlns:a16="http://schemas.microsoft.com/office/drawing/2014/main" id="{4DCBCCE0-9150-4687-8D14-04204403BEE6}"/>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1D79890E-A84F-4ED8-958D-7B97815E44A2}"/>
              </a:ext>
            </a:extLst>
          </p:cNvPr>
          <p:cNvSpPr>
            <a:spLocks noGrp="1"/>
          </p:cNvSpPr>
          <p:nvPr>
            <p:ph type="sldNum" sz="quarter" idx="12"/>
          </p:nvPr>
        </p:nvSpPr>
        <p:spPr/>
        <p:txBody>
          <a:bodyPr/>
          <a:lstStyle/>
          <a:p>
            <a:pPr algn="l"/>
            <a:fld id="{F97E8200-1950-409B-82E7-99938E7AE355}" type="slidenum">
              <a:rPr lang="en-US" smtClean="0"/>
              <a:pPr algn="l"/>
              <a:t>32</a:t>
            </a:fld>
            <a:endParaRPr lang="en-US" dirty="0"/>
          </a:p>
        </p:txBody>
      </p:sp>
    </p:spTree>
    <p:extLst>
      <p:ext uri="{BB962C8B-B14F-4D97-AF65-F5344CB8AC3E}">
        <p14:creationId xmlns:p14="http://schemas.microsoft.com/office/powerpoint/2010/main" val="391080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0EDA-C716-49E7-9C11-63867559575C}"/>
              </a:ext>
            </a:extLst>
          </p:cNvPr>
          <p:cNvSpPr>
            <a:spLocks noGrp="1"/>
          </p:cNvSpPr>
          <p:nvPr>
            <p:ph type="title"/>
          </p:nvPr>
        </p:nvSpPr>
        <p:spPr>
          <a:xfrm>
            <a:off x="183943" y="285916"/>
            <a:ext cx="10268712" cy="1700784"/>
          </a:xfrm>
        </p:spPr>
        <p:txBody>
          <a:bodyPr/>
          <a:lstStyle/>
          <a:p>
            <a:r>
              <a:rPr lang="en-US" dirty="0"/>
              <a:t>NOTIFICATION &amp; CIRCULARS</a:t>
            </a:r>
            <a:endParaRPr lang="en-IN" dirty="0"/>
          </a:p>
        </p:txBody>
      </p:sp>
      <p:sp>
        <p:nvSpPr>
          <p:cNvPr id="3" name="Content Placeholder 2">
            <a:extLst>
              <a:ext uri="{FF2B5EF4-FFF2-40B4-BE49-F238E27FC236}">
                <a16:creationId xmlns:a16="http://schemas.microsoft.com/office/drawing/2014/main" id="{56DAA8C1-E2AF-40AC-8CCF-720034D3D30A}"/>
              </a:ext>
            </a:extLst>
          </p:cNvPr>
          <p:cNvSpPr>
            <a:spLocks noGrp="1"/>
          </p:cNvSpPr>
          <p:nvPr>
            <p:ph idx="1"/>
          </p:nvPr>
        </p:nvSpPr>
        <p:spPr>
          <a:xfrm>
            <a:off x="85060" y="2321938"/>
            <a:ext cx="12106940" cy="4429736"/>
          </a:xfrm>
        </p:spPr>
        <p:txBody>
          <a:bodyPr>
            <a:normAutofit/>
          </a:bodyPr>
          <a:lstStyle/>
          <a:p>
            <a:pPr algn="l"/>
            <a:r>
              <a:rPr lang="en-US" sz="2400" b="1" i="0" dirty="0">
                <a:effectLst/>
                <a:latin typeface="Faustina"/>
              </a:rPr>
              <a:t>The Finance Bill (Lok Sabha) has excluded the survey under Section 133A(2A) and Section 133A(5) from the scope (point </a:t>
            </a:r>
            <a:r>
              <a:rPr lang="en-US" sz="2400" b="1" i="1" dirty="0">
                <a:effectLst/>
                <a:latin typeface="Faustina"/>
              </a:rPr>
              <a:t>(b)</a:t>
            </a:r>
            <a:r>
              <a:rPr lang="en-US" sz="2400" b="1" i="0" dirty="0">
                <a:effectLst/>
                <a:latin typeface="Faustina"/>
              </a:rPr>
              <a:t> mentioned above). Therefore, in the following surveys conducted under Section 133A, it shall not be deemed that the Assessing Officer has information that suggests that the income chargeable to tax has escaped assessment.</a:t>
            </a:r>
          </a:p>
          <a:p>
            <a:pPr algn="l">
              <a:buFont typeface="+mj-lt"/>
              <a:buAutoNum type="alphaLcPeriod"/>
            </a:pPr>
            <a:r>
              <a:rPr lang="en-US" sz="2000" b="1" i="0" dirty="0">
                <a:effectLst/>
                <a:latin typeface="Faustina"/>
              </a:rPr>
              <a:t>Survey for verifying that tax has been deducted or collected at source in accordance with the provisions of sub-heading B of Chapter XVII or under sub-heading BB of Chapter XVII.</a:t>
            </a:r>
          </a:p>
          <a:p>
            <a:pPr algn="l">
              <a:buFont typeface="+mj-lt"/>
              <a:buAutoNum type="alphaLcPeriod"/>
            </a:pPr>
            <a:r>
              <a:rPr lang="en-US" sz="2000" b="1" i="0" dirty="0">
                <a:effectLst/>
                <a:latin typeface="Faustina"/>
              </a:rPr>
              <a:t>Survey at any function, ceremony, or event where having regard to the nature and scale of expenditure incurred by an assessee.</a:t>
            </a:r>
          </a:p>
          <a:p>
            <a:pPr algn="l"/>
            <a:r>
              <a:rPr lang="en-US" sz="2000" b="1" i="0" dirty="0">
                <a:effectLst/>
                <a:latin typeface="Faustina"/>
              </a:rPr>
              <a:t>In other words, the assessing officer cannot initiate re-assessment proceedings merely based on the survey conducted in the above two cases.</a:t>
            </a:r>
          </a:p>
        </p:txBody>
      </p:sp>
      <p:sp>
        <p:nvSpPr>
          <p:cNvPr id="4" name="Footer Placeholder 3">
            <a:extLst>
              <a:ext uri="{FF2B5EF4-FFF2-40B4-BE49-F238E27FC236}">
                <a16:creationId xmlns:a16="http://schemas.microsoft.com/office/drawing/2014/main" id="{079AADDD-4FA9-442A-B8E3-E5661713D21C}"/>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444582D2-9D82-4098-95DB-394EEEB3E9F9}"/>
              </a:ext>
            </a:extLst>
          </p:cNvPr>
          <p:cNvSpPr>
            <a:spLocks noGrp="1"/>
          </p:cNvSpPr>
          <p:nvPr>
            <p:ph type="sldNum" sz="quarter" idx="12"/>
          </p:nvPr>
        </p:nvSpPr>
        <p:spPr/>
        <p:txBody>
          <a:bodyPr/>
          <a:lstStyle/>
          <a:p>
            <a:pPr algn="l"/>
            <a:fld id="{F97E8200-1950-409B-82E7-99938E7AE355}" type="slidenum">
              <a:rPr lang="en-US" smtClean="0"/>
              <a:pPr algn="l"/>
              <a:t>33</a:t>
            </a:fld>
            <a:endParaRPr lang="en-US" dirty="0"/>
          </a:p>
        </p:txBody>
      </p:sp>
    </p:spTree>
    <p:extLst>
      <p:ext uri="{BB962C8B-B14F-4D97-AF65-F5344CB8AC3E}">
        <p14:creationId xmlns:p14="http://schemas.microsoft.com/office/powerpoint/2010/main" val="316180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BC377B7-18F1-42AD-A1DD-E1D6A5B27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9329EB4B-8845-48CB-8F57-FEB984A9B9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507" y="1069220"/>
            <a:ext cx="8505371" cy="5571066"/>
          </a:xfrm>
          <a:prstGeom prst="rect">
            <a:avLst/>
          </a:prstGeom>
        </p:spPr>
      </p:pic>
      <p:sp>
        <p:nvSpPr>
          <p:cNvPr id="6" name="TextBox 5">
            <a:extLst>
              <a:ext uri="{FF2B5EF4-FFF2-40B4-BE49-F238E27FC236}">
                <a16:creationId xmlns:a16="http://schemas.microsoft.com/office/drawing/2014/main" id="{F7B11012-AEC0-4D87-A983-3250466CA6E4}"/>
              </a:ext>
            </a:extLst>
          </p:cNvPr>
          <p:cNvSpPr txBox="1"/>
          <p:nvPr/>
        </p:nvSpPr>
        <p:spPr>
          <a:xfrm>
            <a:off x="343688" y="389841"/>
            <a:ext cx="11504624" cy="461665"/>
          </a:xfrm>
          <a:prstGeom prst="rect">
            <a:avLst/>
          </a:prstGeom>
          <a:noFill/>
        </p:spPr>
        <p:txBody>
          <a:bodyPr wrap="none" rtlCol="0">
            <a:spAutoFit/>
          </a:bodyPr>
          <a:lstStyle/>
          <a:p>
            <a:r>
              <a:rPr lang="en-US" sz="2400" b="1" dirty="0"/>
              <a:t>SIGNIFICANT CASE LAW UNDER SEARCH AND SEIZURE UNDER INCOME TAX ACT,1961</a:t>
            </a:r>
            <a:endParaRPr lang="en-IN" sz="2400" b="1" dirty="0"/>
          </a:p>
        </p:txBody>
      </p:sp>
      <p:sp>
        <p:nvSpPr>
          <p:cNvPr id="2" name="Footer Placeholder 1">
            <a:extLst>
              <a:ext uri="{FF2B5EF4-FFF2-40B4-BE49-F238E27FC236}">
                <a16:creationId xmlns:a16="http://schemas.microsoft.com/office/drawing/2014/main" id="{781F9537-85DF-4BDB-9504-E878ECE56F8F}"/>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3" name="Slide Number Placeholder 2">
            <a:extLst>
              <a:ext uri="{FF2B5EF4-FFF2-40B4-BE49-F238E27FC236}">
                <a16:creationId xmlns:a16="http://schemas.microsoft.com/office/drawing/2014/main" id="{29F2BBAE-2FAE-402F-B812-9406B547632A}"/>
              </a:ext>
            </a:extLst>
          </p:cNvPr>
          <p:cNvSpPr>
            <a:spLocks noGrp="1"/>
          </p:cNvSpPr>
          <p:nvPr>
            <p:ph type="sldNum" sz="quarter" idx="12"/>
          </p:nvPr>
        </p:nvSpPr>
        <p:spPr/>
        <p:txBody>
          <a:bodyPr/>
          <a:lstStyle/>
          <a:p>
            <a:pPr algn="l"/>
            <a:fld id="{F97E8200-1950-409B-82E7-99938E7AE355}" type="slidenum">
              <a:rPr lang="en-US" smtClean="0"/>
              <a:pPr algn="l"/>
              <a:t>34</a:t>
            </a:fld>
            <a:endParaRPr lang="en-US" dirty="0"/>
          </a:p>
        </p:txBody>
      </p:sp>
    </p:spTree>
    <p:extLst>
      <p:ext uri="{BB962C8B-B14F-4D97-AF65-F5344CB8AC3E}">
        <p14:creationId xmlns:p14="http://schemas.microsoft.com/office/powerpoint/2010/main" val="59677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35</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96982" y="277091"/>
            <a:ext cx="11955318" cy="5919569"/>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Validity of search warrant cannot be lightly questioned </a:t>
            </a:r>
            <a:r>
              <a:rPr lang="en-US" sz="2400" dirty="0"/>
              <a:t>:</a:t>
            </a:r>
          </a:p>
          <a:p>
            <a:pPr algn="just"/>
            <a:r>
              <a:rPr lang="en-US" sz="2400" dirty="0"/>
              <a:t>There should be a basis for the issue of the search warrant but such basis need not be disclosed to the assessee. Mere assertion on the part of the assessee regarding validity will not be </a:t>
            </a:r>
            <a:r>
              <a:rPr lang="en-IN" sz="2400" dirty="0"/>
              <a:t>acceptable.</a:t>
            </a:r>
            <a:r>
              <a:rPr lang="en-IN" sz="2400" baseline="30000" dirty="0"/>
              <a:t>1</a:t>
            </a:r>
          </a:p>
          <a:p>
            <a:pPr marL="342900" indent="-342900" algn="just">
              <a:buFont typeface="Arial" panose="020B0604020202020204" pitchFamily="34" charset="0"/>
              <a:buChar char="•"/>
            </a:pPr>
            <a:endParaRPr lang="en-IN" sz="2800" baseline="30000" dirty="0"/>
          </a:p>
          <a:p>
            <a:pPr marL="457200" indent="-457200" algn="just">
              <a:buFont typeface="Arial" panose="020B0604020202020204" pitchFamily="34" charset="0"/>
              <a:buChar char="•"/>
            </a:pPr>
            <a:r>
              <a:rPr lang="en-IN" sz="3600" b="1" baseline="30000" dirty="0"/>
              <a:t>No power to arrest</a:t>
            </a:r>
            <a:r>
              <a:rPr lang="en-IN" sz="3200" b="1" baseline="30000" dirty="0"/>
              <a:t>:</a:t>
            </a:r>
          </a:p>
          <a:p>
            <a:pPr algn="just"/>
            <a:r>
              <a:rPr lang="en-IN" sz="3200" baseline="30000" dirty="0"/>
              <a:t>There is no power contained in the act or the rules whereby the movement of the </a:t>
            </a:r>
          </a:p>
          <a:p>
            <a:pPr algn="just"/>
            <a:r>
              <a:rPr lang="en-IN" sz="3200" baseline="30000" dirty="0"/>
              <a:t>person against whom the search is ordered can be restricted.</a:t>
            </a:r>
            <a:r>
              <a:rPr lang="en-IN" sz="3200" baseline="46000" dirty="0"/>
              <a:t>2</a:t>
            </a:r>
            <a:endParaRPr lang="en-US" sz="2400" baseline="46000" dirty="0"/>
          </a:p>
          <a:p>
            <a:pPr marL="342900" indent="-342900">
              <a:buFont typeface="Arial" panose="020B0604020202020204" pitchFamily="34" charset="0"/>
              <a:buChar char="•"/>
            </a:pPr>
            <a:r>
              <a:rPr lang="en-US" sz="2400" b="1" dirty="0"/>
              <a:t>A self-contained provision:</a:t>
            </a:r>
          </a:p>
          <a:p>
            <a:r>
              <a:rPr lang="en-US" sz="2400" dirty="0"/>
              <a:t>Section 132 is essentially a procedural section.</a:t>
            </a:r>
            <a:r>
              <a:rPr lang="en-US" sz="2400" baseline="30000" dirty="0"/>
              <a:t>3</a:t>
            </a:r>
          </a:p>
          <a:p>
            <a:endParaRPr lang="en-US" sz="2400" dirty="0"/>
          </a:p>
          <a:p>
            <a:endParaRPr lang="en-US" sz="2400" dirty="0"/>
          </a:p>
          <a:p>
            <a:endParaRPr lang="en-US" sz="2400" dirty="0"/>
          </a:p>
          <a:p>
            <a:r>
              <a:rPr lang="en-US" sz="2400" dirty="0"/>
              <a:t>1.Harbhajan Singh Chadha v DIT (2016) 380 ITR 100 (All)</a:t>
            </a:r>
          </a:p>
          <a:p>
            <a:r>
              <a:rPr lang="en-US" sz="2400" dirty="0"/>
              <a:t>2. Gupta (L.R.) v Union of India (1992) 194 ITR 32(Del) (SLP granted to Department) </a:t>
            </a:r>
            <a:endParaRPr lang="en-US" sz="2400" dirty="0">
              <a:sym typeface="Wingdings" panose="05000000000000000000" pitchFamily="2" charset="2"/>
            </a:endParaRPr>
          </a:p>
          <a:p>
            <a:r>
              <a:rPr lang="en-US" sz="2400" dirty="0">
                <a:sym typeface="Wingdings" panose="05000000000000000000" pitchFamily="2" charset="2"/>
              </a:rPr>
              <a:t>3.Director of Inspection v K C &amp; Co. (1990) 185 ITR 475 (J&amp;K)</a:t>
            </a:r>
            <a:endParaRPr lang="en-US" sz="2400" dirty="0"/>
          </a:p>
        </p:txBody>
      </p:sp>
      <p:cxnSp>
        <p:nvCxnSpPr>
          <p:cNvPr id="3" name="Straight Connector 2">
            <a:extLst>
              <a:ext uri="{FF2B5EF4-FFF2-40B4-BE49-F238E27FC236}">
                <a16:creationId xmlns:a16="http://schemas.microsoft.com/office/drawing/2014/main" id="{70A75A95-B0D3-475C-812F-04B919AE1BFE}"/>
              </a:ext>
            </a:extLst>
          </p:cNvPr>
          <p:cNvCxnSpPr/>
          <p:nvPr/>
        </p:nvCxnSpPr>
        <p:spPr>
          <a:xfrm>
            <a:off x="304800" y="4724400"/>
            <a:ext cx="7594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9222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36</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96982" y="277091"/>
            <a:ext cx="11955318" cy="5837495"/>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Scope and applicability of the provision</a:t>
            </a:r>
            <a:r>
              <a:rPr lang="en-US" sz="2400" dirty="0"/>
              <a:t>:</a:t>
            </a:r>
          </a:p>
          <a:p>
            <a:pPr algn="just"/>
            <a:r>
              <a:rPr lang="en-IN" sz="2400" dirty="0"/>
              <a:t>The books and documents, seized, are intended to be used and can only be used as evidence in connection with a pending normal assessment or a proposed reopening of assessment or a reassessment under section 147.</a:t>
            </a:r>
            <a:endParaRPr lang="en-IN" sz="2400" baseline="30000" dirty="0"/>
          </a:p>
          <a:p>
            <a:pPr marL="457200" indent="-457200" algn="just">
              <a:buFont typeface="Arial" panose="020B0604020202020204" pitchFamily="34" charset="0"/>
              <a:buChar char="•"/>
            </a:pPr>
            <a:endParaRPr lang="en-IN" sz="3200" baseline="30000" dirty="0"/>
          </a:p>
          <a:p>
            <a:pPr marL="457200" indent="-457200" algn="just">
              <a:buFont typeface="Arial" panose="020B0604020202020204" pitchFamily="34" charset="0"/>
              <a:buChar char="•"/>
            </a:pPr>
            <a:r>
              <a:rPr lang="en-IN" sz="3200" baseline="30000" dirty="0"/>
              <a:t>That a post-search assessment should be confined to interference on the basis of incriminating material during search and not any report of valuation officer subsequently obtained in the assessment under section 158BB.</a:t>
            </a:r>
            <a:r>
              <a:rPr lang="en-IN" sz="3200" baseline="46000" dirty="0"/>
              <a:t>1</a:t>
            </a:r>
            <a:endParaRPr lang="en-US" sz="2400" baseline="46000" dirty="0"/>
          </a:p>
          <a:p>
            <a:pPr marL="342900" indent="-342900">
              <a:buFont typeface="Arial" panose="020B0604020202020204" pitchFamily="34" charset="0"/>
              <a:buChar char="•"/>
            </a:pPr>
            <a:r>
              <a:rPr lang="en-US" sz="2400" dirty="0"/>
              <a:t>Loose sheets of paper with a rough noting's and scribbling by an anonymous person seized during the course of search of another person cannot be treated as admissible documents for determination of source.</a:t>
            </a:r>
            <a:r>
              <a:rPr lang="en-US" sz="2400" baseline="30000" dirty="0"/>
              <a:t>2</a:t>
            </a:r>
          </a:p>
          <a:p>
            <a:endParaRPr lang="en-US" sz="2400" dirty="0"/>
          </a:p>
          <a:p>
            <a:endParaRPr lang="en-US" sz="2400" dirty="0"/>
          </a:p>
          <a:p>
            <a:endParaRPr lang="en-US" sz="2400" dirty="0"/>
          </a:p>
          <a:p>
            <a:r>
              <a:rPr lang="en-US" sz="2400" dirty="0"/>
              <a:t>1.CIT v N K Laminates P Ltd(2014) 365 ITR 211(All)</a:t>
            </a:r>
          </a:p>
          <a:p>
            <a:r>
              <a:rPr lang="en-US" sz="2400" dirty="0"/>
              <a:t>2.ACIT v Layer Exports P LTD(2017) 53 ITR (</a:t>
            </a:r>
            <a:r>
              <a:rPr lang="en-US" sz="2400" dirty="0" err="1"/>
              <a:t>Trib</a:t>
            </a:r>
            <a:r>
              <a:rPr lang="en-US" sz="2400" dirty="0"/>
              <a:t>) 416 (Mum)</a:t>
            </a:r>
          </a:p>
        </p:txBody>
      </p:sp>
      <p:cxnSp>
        <p:nvCxnSpPr>
          <p:cNvPr id="3" name="Straight Connector 2">
            <a:extLst>
              <a:ext uri="{FF2B5EF4-FFF2-40B4-BE49-F238E27FC236}">
                <a16:creationId xmlns:a16="http://schemas.microsoft.com/office/drawing/2014/main" id="{906D2B62-2B2A-4416-AFCE-4E5EF72859B9}"/>
              </a:ext>
            </a:extLst>
          </p:cNvPr>
          <p:cNvCxnSpPr/>
          <p:nvPr/>
        </p:nvCxnSpPr>
        <p:spPr>
          <a:xfrm>
            <a:off x="96982" y="4902200"/>
            <a:ext cx="98598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712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37</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96982" y="277091"/>
            <a:ext cx="11955318" cy="5468164"/>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Pendency of proceedings not a sine qua non</a:t>
            </a:r>
            <a:r>
              <a:rPr lang="en-US" sz="2400" dirty="0"/>
              <a:t>:</a:t>
            </a:r>
          </a:p>
          <a:p>
            <a:pPr algn="just"/>
            <a:r>
              <a:rPr lang="en-IN" sz="2400" dirty="0"/>
              <a:t>Search warrants cannot be issued with a view to making a roving and fishing enquiry.</a:t>
            </a:r>
            <a:r>
              <a:rPr lang="en-IN" sz="2400" baseline="30000" dirty="0"/>
              <a:t>1</a:t>
            </a:r>
          </a:p>
          <a:p>
            <a:pPr marL="457200" indent="-457200" algn="just">
              <a:buFont typeface="Arial" panose="020B0604020202020204" pitchFamily="34" charset="0"/>
              <a:buChar char="•"/>
            </a:pPr>
            <a:endParaRPr lang="en-IN" sz="3200" b="1" baseline="30000" dirty="0"/>
          </a:p>
          <a:p>
            <a:pPr marL="457200" indent="-457200" algn="just">
              <a:buFont typeface="Arial" panose="020B0604020202020204" pitchFamily="34" charset="0"/>
              <a:buChar char="•"/>
            </a:pPr>
            <a:r>
              <a:rPr lang="en-IN" sz="3200" b="1" baseline="30000" dirty="0"/>
              <a:t>Narrow construction to be avoided:</a:t>
            </a:r>
          </a:p>
          <a:p>
            <a:pPr algn="just"/>
            <a:r>
              <a:rPr lang="en-IN" sz="3200" baseline="30000" dirty="0"/>
              <a:t>Seizure can be affected even from the custody of a person other than a person who has failed to disclose his income and from a building belonging to a person other than a defaulter.</a:t>
            </a:r>
            <a:endParaRPr lang="en-US" sz="2400" baseline="46000" dirty="0"/>
          </a:p>
          <a:p>
            <a:pPr marL="342900" indent="-342900">
              <a:buFont typeface="Arial" panose="020B0604020202020204" pitchFamily="34" charset="0"/>
              <a:buChar char="•"/>
            </a:pPr>
            <a:r>
              <a:rPr lang="en-US" sz="2400" b="1" dirty="0"/>
              <a:t>Rule of harmonious interpretation:</a:t>
            </a:r>
          </a:p>
          <a:p>
            <a:r>
              <a:rPr lang="en-US" sz="2400" dirty="0"/>
              <a:t>It has been held that the provisions of section 132 should be construed harmoniously in order to give effect to the intention of the legislature to bring to tax undisclosed income or property.</a:t>
            </a:r>
            <a:r>
              <a:rPr lang="en-US" sz="2400" baseline="30000" dirty="0"/>
              <a:t>2</a:t>
            </a:r>
          </a:p>
          <a:p>
            <a:endParaRPr lang="en-US" sz="2400" dirty="0"/>
          </a:p>
          <a:p>
            <a:endParaRPr lang="en-US" sz="2400" dirty="0"/>
          </a:p>
          <a:p>
            <a:endParaRPr lang="en-US" sz="2400" dirty="0"/>
          </a:p>
          <a:p>
            <a:pPr marL="457200" indent="-457200">
              <a:buAutoNum type="arabicPeriod"/>
            </a:pPr>
            <a:r>
              <a:rPr lang="en-US" sz="2400" dirty="0"/>
              <a:t>Bharti Pvt Ltd v </a:t>
            </a:r>
            <a:r>
              <a:rPr lang="en-US" sz="2400" dirty="0" err="1"/>
              <a:t>Chadda</a:t>
            </a:r>
            <a:r>
              <a:rPr lang="en-US" sz="2400" dirty="0"/>
              <a:t> (R S)(1973) 89 ITR </a:t>
            </a:r>
            <a:r>
              <a:rPr lang="en-US" sz="2400" dirty="0" err="1"/>
              <a:t>ITR</a:t>
            </a:r>
            <a:r>
              <a:rPr lang="en-US" sz="2400" dirty="0"/>
              <a:t> 108(Cal)</a:t>
            </a:r>
          </a:p>
          <a:p>
            <a:pPr marL="457200" indent="-457200">
              <a:buAutoNum type="arabicPeriod"/>
            </a:pPr>
            <a:r>
              <a:rPr lang="en-US" sz="2400" dirty="0"/>
              <a:t>Noor </a:t>
            </a:r>
            <a:r>
              <a:rPr lang="en-US" sz="2400" dirty="0" err="1"/>
              <a:t>Mohd</a:t>
            </a:r>
            <a:r>
              <a:rPr lang="en-US" sz="2400" dirty="0"/>
              <a:t> </a:t>
            </a:r>
            <a:r>
              <a:rPr lang="en-US" sz="2400" dirty="0" err="1"/>
              <a:t>Rahimatulla</a:t>
            </a:r>
            <a:r>
              <a:rPr lang="en-US" sz="2400" dirty="0"/>
              <a:t> Gillani v CIT(1976) Tax LR 688(Bom)</a:t>
            </a:r>
          </a:p>
        </p:txBody>
      </p:sp>
      <p:cxnSp>
        <p:nvCxnSpPr>
          <p:cNvPr id="3" name="Straight Connector 2">
            <a:extLst>
              <a:ext uri="{FF2B5EF4-FFF2-40B4-BE49-F238E27FC236}">
                <a16:creationId xmlns:a16="http://schemas.microsoft.com/office/drawing/2014/main" id="{E7ECD9F7-702D-4973-8F9C-0E1DFED8D5B6}"/>
              </a:ext>
            </a:extLst>
          </p:cNvPr>
          <p:cNvCxnSpPr/>
          <p:nvPr/>
        </p:nvCxnSpPr>
        <p:spPr>
          <a:xfrm>
            <a:off x="203200" y="4610100"/>
            <a:ext cx="9652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38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38</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236682" y="197974"/>
            <a:ext cx="11955318" cy="5016758"/>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Constitutionality</a:t>
            </a:r>
            <a:r>
              <a:rPr lang="en-US" sz="2400" dirty="0"/>
              <a:t>:</a:t>
            </a:r>
          </a:p>
          <a:p>
            <a:pPr algn="just"/>
            <a:r>
              <a:rPr lang="en-US" sz="2400" dirty="0"/>
              <a:t>The supreme court in Bhupendra </a:t>
            </a:r>
            <a:r>
              <a:rPr lang="en-US" sz="2400" dirty="0" err="1"/>
              <a:t>ratilal</a:t>
            </a:r>
            <a:r>
              <a:rPr lang="en-US" sz="2400" dirty="0"/>
              <a:t> Thakkar v CIT</a:t>
            </a:r>
            <a:r>
              <a:rPr lang="en-IN" sz="2400" dirty="0"/>
              <a:t>.</a:t>
            </a:r>
            <a:endParaRPr lang="en-IN" sz="2400" baseline="30000" dirty="0"/>
          </a:p>
          <a:p>
            <a:pPr marL="342900" indent="-342900" algn="just">
              <a:buFont typeface="Arial" panose="020B0604020202020204" pitchFamily="34" charset="0"/>
              <a:buChar char="•"/>
            </a:pPr>
            <a:endParaRPr lang="en-IN" sz="2400" baseline="30000" dirty="0"/>
          </a:p>
          <a:p>
            <a:pPr marL="457200" indent="-457200" algn="just">
              <a:buFont typeface="Arial" panose="020B0604020202020204" pitchFamily="34" charset="0"/>
              <a:buChar char="•"/>
            </a:pPr>
            <a:r>
              <a:rPr lang="en-IN" sz="3200" b="1" baseline="30000" dirty="0"/>
              <a:t>Inbuild safeguards:</a:t>
            </a:r>
          </a:p>
          <a:p>
            <a:pPr algn="just"/>
            <a:r>
              <a:rPr lang="en-IN" sz="3200" baseline="30000" dirty="0"/>
              <a:t>In ITO v Seth bros the supreme court made it clear that section 132 does not confer any arbitrary authority upon the revenue officers.</a:t>
            </a:r>
            <a:r>
              <a:rPr lang="en-IN" sz="3200" baseline="46000" dirty="0"/>
              <a:t>1</a:t>
            </a:r>
            <a:endParaRPr lang="en-US" sz="2400" baseline="46000" dirty="0"/>
          </a:p>
          <a:p>
            <a:pPr marL="342900" indent="-342900" algn="just">
              <a:buFont typeface="Arial" panose="020B0604020202020204" pitchFamily="34" charset="0"/>
              <a:buChar char="•"/>
            </a:pPr>
            <a:r>
              <a:rPr lang="en-US" sz="2400" b="1" dirty="0"/>
              <a:t>Warrant of authorization in the name of one or more person:</a:t>
            </a:r>
          </a:p>
          <a:p>
            <a:pPr algn="just"/>
            <a:r>
              <a:rPr lang="en-US" sz="2400" dirty="0"/>
              <a:t>The law does not require a copy of the warrant of authorization to be delivered or furnished to the person against whom it is issued.</a:t>
            </a:r>
            <a:r>
              <a:rPr lang="en-US" sz="2400" baseline="30000" dirty="0"/>
              <a:t>2</a:t>
            </a:r>
          </a:p>
          <a:p>
            <a:pPr algn="just"/>
            <a:endParaRPr lang="en-US" sz="2400" dirty="0"/>
          </a:p>
          <a:p>
            <a:pPr algn="just"/>
            <a:endParaRPr lang="en-US" sz="2400" dirty="0"/>
          </a:p>
          <a:p>
            <a:pPr algn="just"/>
            <a:endParaRPr lang="en-US" sz="2400" dirty="0"/>
          </a:p>
          <a:p>
            <a:pPr algn="just"/>
            <a:r>
              <a:rPr lang="en-US" sz="2400" dirty="0"/>
              <a:t>1.(1976) 74 </a:t>
            </a:r>
            <a:r>
              <a:rPr lang="en-US" sz="2400" dirty="0" err="1"/>
              <a:t>itr</a:t>
            </a:r>
            <a:r>
              <a:rPr lang="en-US" sz="2400" dirty="0"/>
              <a:t> 836 (</a:t>
            </a:r>
            <a:r>
              <a:rPr lang="en-US" sz="2400" dirty="0" err="1"/>
              <a:t>sc</a:t>
            </a:r>
            <a:r>
              <a:rPr lang="en-US" sz="2400" dirty="0"/>
              <a:t>).</a:t>
            </a:r>
          </a:p>
          <a:p>
            <a:pPr algn="just"/>
            <a:r>
              <a:rPr lang="en-US" sz="2400" dirty="0"/>
              <a:t>2. Southern herbals ltd v DIT (Inv) (1994)207 ITR 55(Kar).</a:t>
            </a:r>
          </a:p>
        </p:txBody>
      </p:sp>
      <p:cxnSp>
        <p:nvCxnSpPr>
          <p:cNvPr id="3" name="Straight Connector 2">
            <a:extLst>
              <a:ext uri="{FF2B5EF4-FFF2-40B4-BE49-F238E27FC236}">
                <a16:creationId xmlns:a16="http://schemas.microsoft.com/office/drawing/2014/main" id="{F6C12318-087A-4DFA-B2D3-6533FE5E9CD6}"/>
              </a:ext>
            </a:extLst>
          </p:cNvPr>
          <p:cNvCxnSpPr/>
          <p:nvPr/>
        </p:nvCxnSpPr>
        <p:spPr>
          <a:xfrm>
            <a:off x="236682" y="4292600"/>
            <a:ext cx="101900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1804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39</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236682" y="136524"/>
            <a:ext cx="11612418" cy="5632311"/>
          </a:xfrm>
          <a:prstGeom prst="rect">
            <a:avLst/>
          </a:prstGeom>
          <a:noFill/>
        </p:spPr>
        <p:txBody>
          <a:bodyPr wrap="square" rtlCol="0">
            <a:spAutoFit/>
          </a:bodyPr>
          <a:lstStyle/>
          <a:p>
            <a:pPr algn="just"/>
            <a:r>
              <a:rPr lang="en-US" sz="2400" b="1" dirty="0"/>
              <a:t>Existence of information</a:t>
            </a:r>
            <a:r>
              <a:rPr lang="en-US" sz="2400" dirty="0"/>
              <a:t>:</a:t>
            </a:r>
          </a:p>
          <a:p>
            <a:pPr marL="342900" indent="-342900" algn="just">
              <a:buFont typeface="Arial" panose="020B0604020202020204" pitchFamily="34" charset="0"/>
              <a:buChar char="•"/>
            </a:pPr>
            <a:r>
              <a:rPr lang="en-IN" sz="2400" dirty="0"/>
              <a:t>  The information would mean a statement of facts.</a:t>
            </a:r>
            <a:r>
              <a:rPr lang="en-IN" sz="2400" baseline="30000" dirty="0"/>
              <a:t>1</a:t>
            </a:r>
          </a:p>
          <a:p>
            <a:pPr algn="just"/>
            <a:endParaRPr lang="en-IN" sz="2400" baseline="30000" dirty="0"/>
          </a:p>
          <a:p>
            <a:pPr marL="457200" indent="-457200" algn="just">
              <a:buFont typeface="Arial" panose="020B0604020202020204" pitchFamily="34" charset="0"/>
              <a:buChar char="•"/>
            </a:pPr>
            <a:r>
              <a:rPr lang="en-IN" sz="3200" baseline="30000" dirty="0"/>
              <a:t>“Satisfaction note” cannot constitute “Information”</a:t>
            </a:r>
            <a:endParaRPr lang="en-IN" sz="3200" baseline="50000" dirty="0"/>
          </a:p>
          <a:p>
            <a:pPr marL="457200" indent="-457200" algn="just">
              <a:buFont typeface="Arial" panose="020B0604020202020204" pitchFamily="34" charset="0"/>
              <a:buChar char="•"/>
            </a:pPr>
            <a:r>
              <a:rPr lang="en-IN" sz="3200" baseline="30000" dirty="0"/>
              <a:t>.</a:t>
            </a:r>
            <a:r>
              <a:rPr lang="en-US" sz="2400" dirty="0"/>
              <a:t>The information must be something more than a rumor or a gossip or a hunch.</a:t>
            </a:r>
            <a:r>
              <a:rPr lang="en-US" sz="2400" baseline="30000" dirty="0"/>
              <a:t>3</a:t>
            </a:r>
          </a:p>
          <a:p>
            <a:pPr marL="457200" indent="-457200" algn="just">
              <a:buFont typeface="Arial" panose="020B0604020202020204" pitchFamily="34" charset="0"/>
              <a:buChar char="•"/>
            </a:pPr>
            <a:endParaRPr lang="en-US" sz="3200" b="1" baseline="30000" dirty="0"/>
          </a:p>
          <a:p>
            <a:pPr algn="just"/>
            <a:r>
              <a:rPr lang="en-US" sz="3200" b="1" baseline="30000" dirty="0"/>
              <a:t>Whether warrant should be separate for each assessee:</a:t>
            </a:r>
          </a:p>
          <a:p>
            <a:pPr marL="457200" indent="-457200" algn="just">
              <a:buFont typeface="Arial" panose="020B0604020202020204" pitchFamily="34" charset="0"/>
              <a:buChar char="•"/>
            </a:pPr>
            <a:r>
              <a:rPr lang="en-US" sz="3200" baseline="30000" dirty="0"/>
              <a:t>The issue of a single warrant mentioning the assessees functioning in the same premises was held to be valid.</a:t>
            </a:r>
            <a:r>
              <a:rPr lang="en-US" sz="3200" baseline="46000" dirty="0"/>
              <a:t>4 reversing the decision of the tribunal.</a:t>
            </a:r>
            <a:endParaRPr lang="en-US" sz="2400" baseline="30000" dirty="0"/>
          </a:p>
          <a:p>
            <a:pPr marL="342900" indent="-342900" algn="just">
              <a:buFont typeface="Arial" panose="020B0604020202020204" pitchFamily="34" charset="0"/>
              <a:buChar char="•"/>
            </a:pPr>
            <a:endParaRPr lang="en-US" sz="2400" baseline="30000" dirty="0"/>
          </a:p>
          <a:p>
            <a:pPr algn="just"/>
            <a:endParaRPr lang="en-US" sz="2400" baseline="30000" dirty="0"/>
          </a:p>
          <a:p>
            <a:pPr algn="just"/>
            <a:endParaRPr lang="en-US" sz="2400" baseline="30000" dirty="0"/>
          </a:p>
          <a:p>
            <a:pPr algn="just"/>
            <a:endParaRPr lang="en-US" sz="2400" baseline="30000" dirty="0"/>
          </a:p>
          <a:p>
            <a:pPr algn="just"/>
            <a:endParaRPr lang="en-US" sz="2400" baseline="30000" dirty="0"/>
          </a:p>
          <a:p>
            <a:pPr algn="just"/>
            <a:r>
              <a:rPr lang="en-US" sz="3200" baseline="30000" dirty="0"/>
              <a:t>1.This word has also been used in section 147, post.</a:t>
            </a:r>
          </a:p>
          <a:p>
            <a:pPr algn="just"/>
            <a:r>
              <a:rPr lang="en-US" sz="3200" baseline="30000" dirty="0"/>
              <a:t>2.Janak raj </a:t>
            </a:r>
            <a:r>
              <a:rPr lang="en-US" sz="3200" baseline="30000" dirty="0" err="1"/>
              <a:t>sharma</a:t>
            </a:r>
            <a:r>
              <a:rPr lang="en-US" sz="3200" baseline="30000" dirty="0"/>
              <a:t> v DIT (1995) 215 ITR 234(P&amp;H</a:t>
            </a:r>
          </a:p>
          <a:p>
            <a:pPr algn="just"/>
            <a:r>
              <a:rPr lang="en-US" sz="3200" baseline="30000" dirty="0"/>
              <a:t>3.(IBID)</a:t>
            </a:r>
          </a:p>
          <a:p>
            <a:pPr algn="just"/>
            <a:r>
              <a:rPr lang="en-US" sz="3200" baseline="30000" dirty="0"/>
              <a:t>4.CIT v Khyber Foods (2012) 346 ITR 36 (Ker)</a:t>
            </a:r>
          </a:p>
        </p:txBody>
      </p:sp>
      <p:cxnSp>
        <p:nvCxnSpPr>
          <p:cNvPr id="3" name="Straight Connector 2">
            <a:extLst>
              <a:ext uri="{FF2B5EF4-FFF2-40B4-BE49-F238E27FC236}">
                <a16:creationId xmlns:a16="http://schemas.microsoft.com/office/drawing/2014/main" id="{D57417AD-45AA-4312-B776-3589EEF30FBE}"/>
              </a:ext>
            </a:extLst>
          </p:cNvPr>
          <p:cNvCxnSpPr/>
          <p:nvPr/>
        </p:nvCxnSpPr>
        <p:spPr>
          <a:xfrm>
            <a:off x="236682" y="3987800"/>
            <a:ext cx="111425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571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0ACA-6007-4490-A993-3C68530D0CB1}"/>
              </a:ext>
            </a:extLst>
          </p:cNvPr>
          <p:cNvSpPr>
            <a:spLocks noGrp="1"/>
          </p:cNvSpPr>
          <p:nvPr>
            <p:ph type="title"/>
          </p:nvPr>
        </p:nvSpPr>
        <p:spPr>
          <a:xfrm>
            <a:off x="232229" y="560541"/>
            <a:ext cx="11393714" cy="1700784"/>
          </a:xfrm>
        </p:spPr>
        <p:txBody>
          <a:bodyPr>
            <a:normAutofit fontScale="90000"/>
          </a:bodyPr>
          <a:lstStyle/>
          <a:p>
            <a:r>
              <a:rPr lang="en-US" sz="6700" dirty="0"/>
              <a:t>Applicable provision(sections)</a:t>
            </a:r>
            <a:br>
              <a:rPr lang="en-US" dirty="0"/>
            </a:br>
            <a:endParaRPr lang="en-IN" dirty="0"/>
          </a:p>
        </p:txBody>
      </p:sp>
      <p:sp>
        <p:nvSpPr>
          <p:cNvPr id="3" name="Content Placeholder 2">
            <a:extLst>
              <a:ext uri="{FF2B5EF4-FFF2-40B4-BE49-F238E27FC236}">
                <a16:creationId xmlns:a16="http://schemas.microsoft.com/office/drawing/2014/main" id="{B5D3B176-7789-453A-ACBF-065DC32ECDEF}"/>
              </a:ext>
            </a:extLst>
          </p:cNvPr>
          <p:cNvSpPr>
            <a:spLocks noGrp="1"/>
          </p:cNvSpPr>
          <p:nvPr>
            <p:ph idx="1"/>
          </p:nvPr>
        </p:nvSpPr>
        <p:spPr>
          <a:xfrm>
            <a:off x="87085" y="2457124"/>
            <a:ext cx="12104915" cy="6498190"/>
          </a:xfrm>
        </p:spPr>
        <p:txBody>
          <a:bodyPr>
            <a:normAutofit lnSpcReduction="10000"/>
          </a:bodyPr>
          <a:lstStyle/>
          <a:p>
            <a:r>
              <a:rPr lang="en-US" sz="2400" b="1" dirty="0">
                <a:solidFill>
                  <a:schemeClr val="accent3">
                    <a:lumMod val="75000"/>
                  </a:schemeClr>
                </a:solidFill>
              </a:rPr>
              <a:t>Search and Seizure [Section 132]: </a:t>
            </a:r>
          </a:p>
          <a:p>
            <a:r>
              <a:rPr lang="en-US" sz="2400" dirty="0"/>
              <a:t>Under this section, wide powers of search and seizure are conferred on the income-tax authorities. (i) Authorities empowered to issue authorization </a:t>
            </a:r>
          </a:p>
          <a:p>
            <a:r>
              <a:rPr lang="en-US" sz="2400" b="1" dirty="0">
                <a:solidFill>
                  <a:schemeClr val="accent3">
                    <a:lumMod val="75000"/>
                  </a:schemeClr>
                </a:solidFill>
              </a:rPr>
              <a:t>[Section 132(1)]: </a:t>
            </a:r>
            <a:r>
              <a:rPr lang="en-US" sz="2400" dirty="0"/>
              <a:t>Search and seizure can be authorized by Principal Director General or Director-General or Principal Director or Director or the Principal Chief Commissioner or Chief Commissioner or Principal Commissioner or Commissioner. However, the said operations can be authorized by Additional Director or Additional Commissioner or Joint Director or Joint Commissioner if they are empowered by the Board. The authorities mentioned above (</a:t>
            </a:r>
            <a:r>
              <a:rPr lang="en-US" sz="2400" dirty="0" err="1"/>
              <a:t>Authorising</a:t>
            </a:r>
            <a:r>
              <a:rPr lang="en-US" sz="2400" dirty="0"/>
              <a:t> officer) shall authorize their subordinates (Authorised officer)</a:t>
            </a:r>
            <a:br>
              <a:rPr lang="en-US" sz="3600" dirty="0"/>
            </a:br>
            <a:endParaRPr lang="en-US" sz="3600" dirty="0"/>
          </a:p>
          <a:p>
            <a:br>
              <a:rPr lang="en-US" sz="3600" dirty="0"/>
            </a:br>
            <a:br>
              <a:rPr lang="en-US" dirty="0"/>
            </a:br>
            <a:br>
              <a:rPr lang="en-US" dirty="0"/>
            </a:br>
            <a:br>
              <a:rPr lang="en-US" dirty="0"/>
            </a:br>
            <a:endParaRPr lang="en-IN" dirty="0"/>
          </a:p>
        </p:txBody>
      </p:sp>
      <p:pic>
        <p:nvPicPr>
          <p:cNvPr id="13316" name="Picture 4" descr="Buy Taxmann&amp;#39;s Income Tax Act with Supplement-As Amended by The Taxation and  Other Laws (Relaxation and Amendment of Certain Provisions) Act 2020  (September 2020 Edition) Book Online at Low Prices in India |">
            <a:extLst>
              <a:ext uri="{FF2B5EF4-FFF2-40B4-BE49-F238E27FC236}">
                <a16:creationId xmlns:a16="http://schemas.microsoft.com/office/drawing/2014/main" id="{B4FDA9FD-4E6E-4D40-A322-3790DFD4E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73" y="180753"/>
            <a:ext cx="3967970" cy="193512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270006-E2A8-4999-AB4F-1813DA3510A2}"/>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F4968CD2-7C2F-4F18-B9CE-FCD46238226D}"/>
              </a:ext>
            </a:extLst>
          </p:cNvPr>
          <p:cNvSpPr>
            <a:spLocks noGrp="1"/>
          </p:cNvSpPr>
          <p:nvPr>
            <p:ph type="sldNum" sz="quarter" idx="12"/>
          </p:nvPr>
        </p:nvSpPr>
        <p:spPr/>
        <p:txBody>
          <a:bodyPr/>
          <a:lstStyle/>
          <a:p>
            <a:pPr algn="l"/>
            <a:fld id="{F97E8200-1950-409B-82E7-99938E7AE355}" type="slidenum">
              <a:rPr lang="en-US" smtClean="0"/>
              <a:pPr algn="l"/>
              <a:t>4</a:t>
            </a:fld>
            <a:endParaRPr lang="en-US" dirty="0"/>
          </a:p>
        </p:txBody>
      </p:sp>
    </p:spTree>
    <p:extLst>
      <p:ext uri="{BB962C8B-B14F-4D97-AF65-F5344CB8AC3E}">
        <p14:creationId xmlns:p14="http://schemas.microsoft.com/office/powerpoint/2010/main" val="425413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40</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96982" y="277091"/>
            <a:ext cx="11955318" cy="6904454"/>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Are non-residents immune from search</a:t>
            </a:r>
            <a:r>
              <a:rPr lang="en-US" sz="2400" dirty="0"/>
              <a:t>:</a:t>
            </a:r>
          </a:p>
          <a:p>
            <a:pPr algn="just"/>
            <a:r>
              <a:rPr lang="en-IN" sz="2400" dirty="0"/>
              <a:t>The </a:t>
            </a:r>
            <a:r>
              <a:rPr lang="en-IN" sz="2400" dirty="0" err="1"/>
              <a:t>rajasthan</a:t>
            </a:r>
            <a:r>
              <a:rPr lang="en-IN" sz="2400" dirty="0"/>
              <a:t> high court.</a:t>
            </a:r>
            <a:r>
              <a:rPr lang="en-IN" sz="2400" baseline="30000" dirty="0"/>
              <a:t>1</a:t>
            </a:r>
            <a:r>
              <a:rPr lang="en-IN" sz="2400" dirty="0"/>
              <a:t>upheld in the search in the case of non-resident Indian carrying on business in Nepal. The provisions do not make any difference between residents and non-residents</a:t>
            </a:r>
            <a:endParaRPr lang="en-IN" sz="2400" baseline="30000" dirty="0"/>
          </a:p>
          <a:p>
            <a:pPr marL="342900" indent="-342900" algn="just">
              <a:buFont typeface="Arial" panose="020B0604020202020204" pitchFamily="34" charset="0"/>
              <a:buChar char="•"/>
            </a:pPr>
            <a:endParaRPr lang="en-IN" sz="2400" baseline="30000" dirty="0"/>
          </a:p>
          <a:p>
            <a:pPr marL="457200" indent="-457200" algn="just">
              <a:buFont typeface="Arial" panose="020B0604020202020204" pitchFamily="34" charset="0"/>
              <a:buChar char="•"/>
            </a:pPr>
            <a:r>
              <a:rPr lang="en-IN" sz="3600" b="1" baseline="30000" dirty="0"/>
              <a:t>Section 132 versus section 147:</a:t>
            </a:r>
          </a:p>
          <a:p>
            <a:pPr algn="just"/>
            <a:r>
              <a:rPr lang="en-IN" sz="3200" baseline="30000" dirty="0"/>
              <a:t>In CIT v </a:t>
            </a:r>
            <a:r>
              <a:rPr lang="en-IN" sz="3200" baseline="30000" dirty="0" err="1"/>
              <a:t>Thippa</a:t>
            </a:r>
            <a:r>
              <a:rPr lang="en-IN" sz="3200" baseline="30000" dirty="0"/>
              <a:t> Shetty (</a:t>
            </a:r>
            <a:r>
              <a:rPr lang="en-IN" sz="3200" baseline="30000" dirty="0" err="1"/>
              <a:t>Dr.N</a:t>
            </a:r>
            <a:r>
              <a:rPr lang="en-IN" sz="3200" baseline="30000" dirty="0"/>
              <a:t>).</a:t>
            </a:r>
            <a:r>
              <a:rPr lang="en-IN" sz="3200" baseline="46000" dirty="0"/>
              <a:t>2</a:t>
            </a:r>
            <a:endParaRPr lang="en-US" sz="2400" baseline="46000" dirty="0"/>
          </a:p>
          <a:p>
            <a:pPr marL="342900" indent="-342900">
              <a:buFont typeface="Arial" panose="020B0604020202020204" pitchFamily="34" charset="0"/>
              <a:buChar char="•"/>
            </a:pPr>
            <a:r>
              <a:rPr lang="en-US" sz="2400" b="1" dirty="0"/>
              <a:t>Section 132 versus section 153A:</a:t>
            </a:r>
          </a:p>
          <a:p>
            <a:r>
              <a:rPr lang="en-US" sz="2400" dirty="0"/>
              <a:t>Section 153A authorizes post search notice for assessment on a year-wise basis substituting pre-existing block assessment scheme.</a:t>
            </a:r>
            <a:r>
              <a:rPr lang="en-US" sz="2400" baseline="30000" dirty="0"/>
              <a:t>3</a:t>
            </a:r>
            <a:r>
              <a:rPr lang="en-US" sz="2400" dirty="0"/>
              <a:t>the </a:t>
            </a:r>
            <a:r>
              <a:rPr lang="en-US" sz="2400" dirty="0" err="1"/>
              <a:t>jurisdictionfor</a:t>
            </a:r>
            <a:r>
              <a:rPr lang="en-US" sz="2400" dirty="0"/>
              <a:t> such a post search assessment is </a:t>
            </a:r>
            <a:r>
              <a:rPr lang="en-US" sz="2400" dirty="0" err="1"/>
              <a:t>wide,since</a:t>
            </a:r>
            <a:r>
              <a:rPr lang="en-US" sz="2400" dirty="0"/>
              <a:t> all the pending assessment get abated.</a:t>
            </a:r>
          </a:p>
          <a:p>
            <a:endParaRPr lang="en-US" sz="2400" baseline="30000" dirty="0"/>
          </a:p>
          <a:p>
            <a:endParaRPr lang="en-US" sz="2400" baseline="30000" dirty="0"/>
          </a:p>
          <a:p>
            <a:endParaRPr lang="en-US" sz="3200" baseline="30000" dirty="0"/>
          </a:p>
          <a:p>
            <a:r>
              <a:rPr lang="en-US" sz="3200" baseline="30000" dirty="0"/>
              <a:t>1.Ram </a:t>
            </a:r>
            <a:r>
              <a:rPr lang="en-US" sz="3200" baseline="30000" dirty="0" err="1"/>
              <a:t>kumar</a:t>
            </a:r>
            <a:r>
              <a:rPr lang="en-US" sz="3200" baseline="30000" dirty="0"/>
              <a:t> </a:t>
            </a:r>
            <a:r>
              <a:rPr lang="en-US" sz="3200" baseline="30000" dirty="0" err="1"/>
              <a:t>dhanuka</a:t>
            </a:r>
            <a:r>
              <a:rPr lang="en-US" sz="3200" baseline="30000" dirty="0"/>
              <a:t> v union of </a:t>
            </a:r>
            <a:r>
              <a:rPr lang="en-US" sz="3200" baseline="30000" dirty="0" err="1"/>
              <a:t>india</a:t>
            </a:r>
            <a:r>
              <a:rPr lang="en-US" sz="3200" baseline="30000" dirty="0"/>
              <a:t> (2001) 252 ITR 205(Raj)</a:t>
            </a:r>
          </a:p>
          <a:p>
            <a:r>
              <a:rPr lang="en-US" sz="3200" baseline="30000" dirty="0"/>
              <a:t>2.(2010) 322 ITR 525 (Kar)</a:t>
            </a:r>
          </a:p>
          <a:p>
            <a:r>
              <a:rPr lang="en-US" sz="3200" baseline="30000" dirty="0"/>
              <a:t>3.All the cargo global logistics </a:t>
            </a:r>
            <a:r>
              <a:rPr lang="en-US" sz="3200" baseline="30000" dirty="0" err="1"/>
              <a:t>lst</a:t>
            </a:r>
            <a:r>
              <a:rPr lang="en-US" sz="3200" baseline="30000" dirty="0"/>
              <a:t> v DIT (2012) 18 ITR(TRIB) 106(Mum)(SBI)</a:t>
            </a:r>
          </a:p>
          <a:p>
            <a:endParaRPr lang="en-US" sz="2400" dirty="0"/>
          </a:p>
          <a:p>
            <a:endParaRPr lang="en-US" sz="2400" dirty="0"/>
          </a:p>
          <a:p>
            <a:endParaRPr lang="en-US" sz="2400" dirty="0"/>
          </a:p>
        </p:txBody>
      </p:sp>
      <p:cxnSp>
        <p:nvCxnSpPr>
          <p:cNvPr id="3" name="Straight Connector 2">
            <a:extLst>
              <a:ext uri="{FF2B5EF4-FFF2-40B4-BE49-F238E27FC236}">
                <a16:creationId xmlns:a16="http://schemas.microsoft.com/office/drawing/2014/main" id="{FDEAFA4D-3DBF-4739-BBCA-760B62249DDD}"/>
              </a:ext>
            </a:extLst>
          </p:cNvPr>
          <p:cNvCxnSpPr/>
          <p:nvPr/>
        </p:nvCxnSpPr>
        <p:spPr>
          <a:xfrm>
            <a:off x="96982" y="4673600"/>
            <a:ext cx="1019916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972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41</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236682" y="136525"/>
            <a:ext cx="11739418" cy="5878532"/>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Completion of search in reasonable time</a:t>
            </a:r>
            <a:r>
              <a:rPr lang="en-US" sz="2400" dirty="0"/>
              <a:t>:</a:t>
            </a:r>
          </a:p>
          <a:p>
            <a:pPr algn="just"/>
            <a:r>
              <a:rPr lang="en-IN" sz="2400" dirty="0"/>
              <a:t>High court v Balakrishnan Nair (</a:t>
            </a:r>
            <a:r>
              <a:rPr lang="en-IN" sz="2400" dirty="0" err="1"/>
              <a:t>Dr.</a:t>
            </a:r>
            <a:r>
              <a:rPr lang="en-IN" sz="2400" dirty="0"/>
              <a:t> c) reversed the judgement </a:t>
            </a:r>
            <a:r>
              <a:rPr lang="en-IN" sz="2400" dirty="0" err="1"/>
              <a:t>aceepting</a:t>
            </a:r>
            <a:r>
              <a:rPr lang="en-IN" sz="2400" dirty="0"/>
              <a:t> the departmental explanation and there was no unreasonable delay.</a:t>
            </a:r>
            <a:r>
              <a:rPr lang="en-IN" sz="2400" baseline="30000" dirty="0"/>
              <a:t>1</a:t>
            </a:r>
            <a:r>
              <a:rPr lang="en-IN" sz="2400" dirty="0"/>
              <a:t>time limit for completion of a block assessment runs from the date on which the last </a:t>
            </a:r>
            <a:r>
              <a:rPr lang="en-IN" sz="2400" dirty="0" err="1"/>
              <a:t>panchanama</a:t>
            </a:r>
            <a:r>
              <a:rPr lang="en-IN" sz="2400" dirty="0"/>
              <a:t> was executed to make the search complete</a:t>
            </a:r>
            <a:endParaRPr lang="en-IN" sz="2400" baseline="30000" dirty="0"/>
          </a:p>
          <a:p>
            <a:pPr marL="342900" indent="-342900" algn="just">
              <a:buFont typeface="Arial" panose="020B0604020202020204" pitchFamily="34" charset="0"/>
              <a:buChar char="•"/>
            </a:pPr>
            <a:endParaRPr lang="en-IN" sz="2800" baseline="30000" dirty="0"/>
          </a:p>
          <a:p>
            <a:pPr marL="457200" indent="-457200" algn="just">
              <a:buFont typeface="Arial" panose="020B0604020202020204" pitchFamily="34" charset="0"/>
              <a:buChar char="•"/>
            </a:pPr>
            <a:r>
              <a:rPr lang="en-IN" sz="3200" b="1" baseline="30000" dirty="0"/>
              <a:t>Recording of statements:</a:t>
            </a:r>
          </a:p>
          <a:p>
            <a:pPr algn="just"/>
            <a:r>
              <a:rPr lang="en-IN" sz="3200" baseline="30000" dirty="0"/>
              <a:t>The use of such statement or materials procured by search and seizure against the person is not and </a:t>
            </a:r>
            <a:r>
              <a:rPr lang="en-IN" sz="3200" baseline="30000" dirty="0" err="1"/>
              <a:t>assused</a:t>
            </a:r>
            <a:r>
              <a:rPr lang="en-IN" sz="3200" baseline="30000" dirty="0"/>
              <a:t> as contemplated in the article.</a:t>
            </a:r>
            <a:r>
              <a:rPr lang="en-IN" sz="3200" baseline="46000" dirty="0"/>
              <a:t>2</a:t>
            </a:r>
          </a:p>
          <a:p>
            <a:pPr algn="just"/>
            <a:endParaRPr lang="en-IN" sz="3200" baseline="46000" dirty="0"/>
          </a:p>
          <a:p>
            <a:pPr algn="just"/>
            <a:r>
              <a:rPr lang="en-IN" sz="3200" baseline="46000" dirty="0"/>
              <a:t>A statement which is not a substantiated cannot be taken as binding on the assessee.</a:t>
            </a:r>
            <a:r>
              <a:rPr lang="en-IN" sz="3200" baseline="70000" dirty="0"/>
              <a:t>3</a:t>
            </a:r>
          </a:p>
          <a:p>
            <a:pPr algn="just"/>
            <a:endParaRPr lang="en-IN" sz="3200" baseline="70000" dirty="0"/>
          </a:p>
          <a:p>
            <a:pPr algn="just"/>
            <a:r>
              <a:rPr lang="en-IN" sz="3200" baseline="70000" dirty="0"/>
              <a:t>The statement may also not be acceptable in the absence of cross-examination.</a:t>
            </a:r>
            <a:r>
              <a:rPr lang="en-IN" sz="3200" baseline="100000" dirty="0"/>
              <a:t>4</a:t>
            </a:r>
            <a:endParaRPr lang="en-US" sz="2400" baseline="100000" dirty="0"/>
          </a:p>
          <a:p>
            <a:pPr algn="just"/>
            <a:endParaRPr lang="en-US" sz="2400" baseline="30000" dirty="0"/>
          </a:p>
          <a:p>
            <a:pPr algn="just"/>
            <a:r>
              <a:rPr lang="en-US" dirty="0"/>
              <a:t>1.(2006) 282 ITR 158 (Ker)</a:t>
            </a:r>
          </a:p>
          <a:p>
            <a:pPr algn="just"/>
            <a:r>
              <a:rPr lang="en-US" dirty="0"/>
              <a:t>2.See Dwarka </a:t>
            </a:r>
            <a:r>
              <a:rPr lang="en-US" dirty="0" err="1"/>
              <a:t>prosad</a:t>
            </a:r>
            <a:r>
              <a:rPr lang="en-US" dirty="0"/>
              <a:t> </a:t>
            </a:r>
            <a:r>
              <a:rPr lang="en-US" dirty="0" err="1"/>
              <a:t>agarwalla</a:t>
            </a:r>
            <a:r>
              <a:rPr lang="en-US" dirty="0"/>
              <a:t> v director of inspection (1982) 137 ITR (AT) 128 (Del)</a:t>
            </a:r>
          </a:p>
          <a:p>
            <a:pPr algn="just"/>
            <a:r>
              <a:rPr lang="en-US" dirty="0"/>
              <a:t>3.CIT v </a:t>
            </a:r>
            <a:r>
              <a:rPr lang="en-US" dirty="0" err="1"/>
              <a:t>Balasubramanium</a:t>
            </a:r>
            <a:r>
              <a:rPr lang="en-US" dirty="0"/>
              <a:t> (P.) (2013) 354 ITR 116</a:t>
            </a:r>
          </a:p>
          <a:p>
            <a:pPr algn="just"/>
            <a:r>
              <a:rPr lang="en-US" dirty="0"/>
              <a:t>4.Apeejay Education Society v ACIT (2016) 51 ITR (</a:t>
            </a:r>
            <a:r>
              <a:rPr lang="en-US" dirty="0" err="1"/>
              <a:t>Trib</a:t>
            </a:r>
            <a:r>
              <a:rPr lang="en-US" dirty="0"/>
              <a:t>) 5 (Amritsar).</a:t>
            </a:r>
          </a:p>
        </p:txBody>
      </p:sp>
      <p:cxnSp>
        <p:nvCxnSpPr>
          <p:cNvPr id="3" name="Straight Connector 2">
            <a:extLst>
              <a:ext uri="{FF2B5EF4-FFF2-40B4-BE49-F238E27FC236}">
                <a16:creationId xmlns:a16="http://schemas.microsoft.com/office/drawing/2014/main" id="{FA0DB1E5-6CE9-4226-A769-0994822DA2F7}"/>
              </a:ext>
            </a:extLst>
          </p:cNvPr>
          <p:cNvCxnSpPr/>
          <p:nvPr/>
        </p:nvCxnSpPr>
        <p:spPr>
          <a:xfrm>
            <a:off x="236682" y="4660900"/>
            <a:ext cx="101646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46711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42</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96982" y="277091"/>
            <a:ext cx="11955318" cy="6258123"/>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Explanation regarding valuables seized</a:t>
            </a:r>
            <a:r>
              <a:rPr lang="en-US" sz="2400" dirty="0"/>
              <a:t>:</a:t>
            </a:r>
          </a:p>
          <a:p>
            <a:pPr algn="just"/>
            <a:r>
              <a:rPr lang="en-US" sz="2400" dirty="0"/>
              <a:t>Where the </a:t>
            </a:r>
            <a:r>
              <a:rPr lang="en-US" sz="2400" dirty="0" err="1"/>
              <a:t>assesse</a:t>
            </a:r>
            <a:r>
              <a:rPr lang="en-US" sz="2400" dirty="0"/>
              <a:t> is able to show that the </a:t>
            </a:r>
            <a:r>
              <a:rPr lang="en-US" sz="2400" dirty="0" err="1"/>
              <a:t>jwellery</a:t>
            </a:r>
            <a:r>
              <a:rPr lang="en-US" sz="2400" dirty="0"/>
              <a:t> was in his possession even earlier and has an explanation for the same, the explanation for the same</a:t>
            </a:r>
            <a:r>
              <a:rPr lang="en-IN" sz="2400" dirty="0"/>
              <a:t>. Since only minimum penalty has been </a:t>
            </a:r>
            <a:r>
              <a:rPr lang="en-US" sz="2400" dirty="0" err="1"/>
              <a:t>leived</a:t>
            </a:r>
            <a:r>
              <a:rPr lang="en-US" sz="2400" dirty="0"/>
              <a:t>,</a:t>
            </a:r>
            <a:r>
              <a:rPr lang="en-IN" sz="2400" dirty="0"/>
              <a:t>upheld in </a:t>
            </a:r>
            <a:r>
              <a:rPr lang="en-US" sz="2400" dirty="0" err="1"/>
              <a:t>Rajaswamy</a:t>
            </a:r>
            <a:r>
              <a:rPr lang="en-US" sz="2400" dirty="0"/>
              <a:t> (p.) v CIT</a:t>
            </a:r>
            <a:r>
              <a:rPr lang="en-US" sz="2400" baseline="30000" dirty="0"/>
              <a:t>1</a:t>
            </a:r>
            <a:endParaRPr lang="en-IN" sz="2400" baseline="30000" dirty="0"/>
          </a:p>
          <a:p>
            <a:pPr marL="342900" indent="-342900" algn="just">
              <a:buFont typeface="Arial" panose="020B0604020202020204" pitchFamily="34" charset="0"/>
              <a:buChar char="•"/>
            </a:pPr>
            <a:endParaRPr lang="en-IN" sz="2800" baseline="30000" dirty="0"/>
          </a:p>
          <a:p>
            <a:pPr marL="457200" indent="-457200" algn="just">
              <a:buFont typeface="Arial" panose="020B0604020202020204" pitchFamily="34" charset="0"/>
              <a:buChar char="•"/>
            </a:pPr>
            <a:r>
              <a:rPr lang="en-IN" sz="3200" b="1" baseline="30000" dirty="0"/>
              <a:t>Opportunity of being heard:</a:t>
            </a:r>
          </a:p>
          <a:p>
            <a:pPr algn="just"/>
            <a:r>
              <a:rPr lang="en-IN" sz="3200" baseline="30000" dirty="0"/>
              <a:t>Failure of the assessing officer to give a reasonable opportunity to the assessee has been held to contravene the principles of natural justice.</a:t>
            </a:r>
            <a:r>
              <a:rPr lang="en-IN" sz="3200" baseline="46000" dirty="0"/>
              <a:t>2</a:t>
            </a:r>
            <a:endParaRPr lang="en-US" sz="2400" baseline="46000" dirty="0"/>
          </a:p>
          <a:p>
            <a:pPr marL="342900" indent="-342900">
              <a:buFont typeface="Arial" panose="020B0604020202020204" pitchFamily="34" charset="0"/>
              <a:buChar char="•"/>
            </a:pPr>
            <a:r>
              <a:rPr lang="en-US" sz="2400" b="1" dirty="0"/>
              <a:t>Inspection of seized books or documents:</a:t>
            </a:r>
          </a:p>
          <a:p>
            <a:r>
              <a:rPr lang="en-US" sz="2400" dirty="0"/>
              <a:t>The person from whose custody the books are seized under sub section (1) or sub section (1a) may take copies thereof in the presence of the authorised officer.</a:t>
            </a:r>
            <a:r>
              <a:rPr lang="en-US" sz="2400" baseline="30000" dirty="0"/>
              <a:t>3</a:t>
            </a:r>
          </a:p>
          <a:p>
            <a:endParaRPr lang="en-US" sz="2400" dirty="0"/>
          </a:p>
          <a:p>
            <a:endParaRPr lang="en-US" sz="2400" dirty="0"/>
          </a:p>
          <a:p>
            <a:endParaRPr lang="en-US" sz="2400" dirty="0"/>
          </a:p>
          <a:p>
            <a:r>
              <a:rPr lang="en-US" dirty="0"/>
              <a:t>1.Laljibhai K Soni v ACIT (1995) 213 ITR 114 (</a:t>
            </a:r>
            <a:r>
              <a:rPr lang="en-US" dirty="0" err="1"/>
              <a:t>Guj</a:t>
            </a:r>
            <a:r>
              <a:rPr lang="en-US" dirty="0"/>
              <a:t>)</a:t>
            </a:r>
          </a:p>
          <a:p>
            <a:r>
              <a:rPr lang="en-US" dirty="0"/>
              <a:t>2.Gulab &amp; Co. v Superintendent of central excise (preventive), Trichy (1975) 98 ITR 581</a:t>
            </a:r>
          </a:p>
          <a:p>
            <a:r>
              <a:rPr lang="en-US" dirty="0"/>
              <a:t>3.Manik Chand Gupta v CIT (1988) 173 ITR 662(AII)</a:t>
            </a:r>
          </a:p>
          <a:p>
            <a:endParaRPr lang="en-US" sz="2400" dirty="0"/>
          </a:p>
        </p:txBody>
      </p:sp>
      <p:cxnSp>
        <p:nvCxnSpPr>
          <p:cNvPr id="3" name="Straight Connector 2">
            <a:extLst>
              <a:ext uri="{FF2B5EF4-FFF2-40B4-BE49-F238E27FC236}">
                <a16:creationId xmlns:a16="http://schemas.microsoft.com/office/drawing/2014/main" id="{0DE66607-E267-4746-9E5E-F18A5E90B464}"/>
              </a:ext>
            </a:extLst>
          </p:cNvPr>
          <p:cNvCxnSpPr/>
          <p:nvPr/>
        </p:nvCxnSpPr>
        <p:spPr>
          <a:xfrm>
            <a:off x="96982" y="4889500"/>
            <a:ext cx="10380518"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68164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5D9788-C42C-46F9-99E7-BC05E633BEEA}"/>
              </a:ext>
            </a:extLst>
          </p:cNvPr>
          <p:cNvSpPr>
            <a:spLocks noGrp="1"/>
          </p:cNvSpPr>
          <p:nvPr>
            <p:ph type="ftr" sz="quarter" idx="11"/>
          </p:nvPr>
        </p:nvSpPr>
        <p:spPr/>
        <p:txBody>
          <a:bodyPr/>
          <a:lstStyle/>
          <a:p>
            <a:r>
              <a:rPr lang="en-US" dirty="0">
                <a:solidFill>
                  <a:schemeClr val="tx1"/>
                </a:solidFill>
              </a:rPr>
              <a:t>WWW.MASHAHCA.COM</a:t>
            </a:r>
          </a:p>
        </p:txBody>
      </p:sp>
      <p:sp>
        <p:nvSpPr>
          <p:cNvPr id="5" name="Slide Number Placeholder 4">
            <a:extLst>
              <a:ext uri="{FF2B5EF4-FFF2-40B4-BE49-F238E27FC236}">
                <a16:creationId xmlns:a16="http://schemas.microsoft.com/office/drawing/2014/main" id="{3E96530B-8369-450C-B30D-B611A2217216}"/>
              </a:ext>
            </a:extLst>
          </p:cNvPr>
          <p:cNvSpPr>
            <a:spLocks noGrp="1"/>
          </p:cNvSpPr>
          <p:nvPr>
            <p:ph type="sldNum" sz="quarter" idx="12"/>
          </p:nvPr>
        </p:nvSpPr>
        <p:spPr/>
        <p:txBody>
          <a:bodyPr/>
          <a:lstStyle/>
          <a:p>
            <a:pPr algn="l"/>
            <a:fld id="{F97E8200-1950-409B-82E7-99938E7AE355}" type="slidenum">
              <a:rPr lang="en-US" smtClean="0"/>
              <a:pPr algn="l"/>
              <a:t>43</a:t>
            </a:fld>
            <a:endParaRPr lang="en-US" dirty="0"/>
          </a:p>
        </p:txBody>
      </p:sp>
      <p:sp>
        <p:nvSpPr>
          <p:cNvPr id="7" name="TextBox 6">
            <a:extLst>
              <a:ext uri="{FF2B5EF4-FFF2-40B4-BE49-F238E27FC236}">
                <a16:creationId xmlns:a16="http://schemas.microsoft.com/office/drawing/2014/main" id="{A58FB745-8FD6-4AC7-BDB1-E12ECAA9C3E0}"/>
              </a:ext>
            </a:extLst>
          </p:cNvPr>
          <p:cNvSpPr txBox="1"/>
          <p:nvPr/>
        </p:nvSpPr>
        <p:spPr>
          <a:xfrm>
            <a:off x="96982" y="277090"/>
            <a:ext cx="11879118" cy="5509200"/>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t>Provisional attachment of property</a:t>
            </a:r>
            <a:r>
              <a:rPr lang="en-US" sz="2400" dirty="0"/>
              <a:t>:</a:t>
            </a:r>
          </a:p>
          <a:p>
            <a:pPr algn="just"/>
            <a:endParaRPr lang="en-US" sz="2400" dirty="0"/>
          </a:p>
          <a:p>
            <a:pPr algn="just"/>
            <a:r>
              <a:rPr lang="en-US" sz="3200" baseline="30000" dirty="0"/>
              <a:t>The authorised officer for estimation of fair market value of a property, may make a reference to a valuation officer referred to the section 142A, for valuation in the manner provided under the said sub-section.</a:t>
            </a:r>
            <a:endParaRPr lang="en-IN" sz="3200" baseline="48000" dirty="0"/>
          </a:p>
          <a:p>
            <a:pPr algn="just"/>
            <a:endParaRPr lang="en-US" sz="2400" dirty="0"/>
          </a:p>
          <a:p>
            <a:pPr marL="457200" indent="-457200" algn="just">
              <a:buFont typeface="Arial" panose="020B0604020202020204" pitchFamily="34" charset="0"/>
              <a:buChar char="•"/>
            </a:pPr>
            <a:r>
              <a:rPr lang="en-IN" sz="3200" b="1" baseline="30000" dirty="0"/>
              <a:t>Code of Criminal Procedure to apply:</a:t>
            </a:r>
          </a:p>
          <a:p>
            <a:pPr algn="just"/>
            <a:r>
              <a:rPr lang="en-IN" sz="3200" baseline="30000" dirty="0"/>
              <a:t>It is only intended that the officer concerned shall issue the necessary warrant. Keep present  respectable of the locality to witness the search and generally carry out the search in the manner provided by the code criminal procedure.</a:t>
            </a:r>
            <a:r>
              <a:rPr lang="en-IN" sz="3200" baseline="46000" dirty="0"/>
              <a:t>1</a:t>
            </a:r>
            <a:endParaRPr lang="en-US" sz="2400" dirty="0"/>
          </a:p>
          <a:p>
            <a:endParaRPr lang="en-US" sz="2400" dirty="0"/>
          </a:p>
          <a:p>
            <a:endParaRPr lang="en-US" sz="2400" dirty="0"/>
          </a:p>
          <a:p>
            <a:r>
              <a:rPr lang="en-US" sz="2000" dirty="0"/>
              <a:t>1.Originally the code of criminal procedure, 1895 (5 of 1898), now the code of </a:t>
            </a:r>
            <a:r>
              <a:rPr lang="en-US" sz="2000" dirty="0" err="1"/>
              <a:t>criminalprocedure</a:t>
            </a:r>
            <a:r>
              <a:rPr lang="en-US" sz="2000" dirty="0"/>
              <a:t> 1973 (2 of 1974).</a:t>
            </a:r>
          </a:p>
          <a:p>
            <a:endParaRPr lang="en-US" sz="2400" dirty="0"/>
          </a:p>
        </p:txBody>
      </p:sp>
      <p:cxnSp>
        <p:nvCxnSpPr>
          <p:cNvPr id="3" name="Straight Connector 2">
            <a:extLst>
              <a:ext uri="{FF2B5EF4-FFF2-40B4-BE49-F238E27FC236}">
                <a16:creationId xmlns:a16="http://schemas.microsoft.com/office/drawing/2014/main" id="{970BBE0C-23E5-4BC3-9443-E45AE8B70F30}"/>
              </a:ext>
            </a:extLst>
          </p:cNvPr>
          <p:cNvCxnSpPr/>
          <p:nvPr/>
        </p:nvCxnSpPr>
        <p:spPr>
          <a:xfrm>
            <a:off x="215900" y="4432300"/>
            <a:ext cx="1101293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3427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434-240E-4B10-92F7-663FBAD2AE37}"/>
              </a:ext>
            </a:extLst>
          </p:cNvPr>
          <p:cNvSpPr>
            <a:spLocks noGrp="1"/>
          </p:cNvSpPr>
          <p:nvPr>
            <p:ph type="title"/>
          </p:nvPr>
        </p:nvSpPr>
        <p:spPr>
          <a:xfrm>
            <a:off x="109515" y="254019"/>
            <a:ext cx="9130178" cy="1700784"/>
          </a:xfrm>
        </p:spPr>
        <p:txBody>
          <a:bodyPr>
            <a:normAutofit/>
          </a:bodyPr>
          <a:lstStyle/>
          <a:p>
            <a:r>
              <a:rPr lang="en-US" dirty="0"/>
              <a:t>LATEST NEWS</a:t>
            </a:r>
            <a:br>
              <a:rPr lang="en-US" dirty="0"/>
            </a:br>
            <a:r>
              <a:rPr lang="en-US" sz="2000" b="1" i="0" dirty="0">
                <a:solidFill>
                  <a:schemeClr val="accent3">
                    <a:lumMod val="50000"/>
                  </a:schemeClr>
                </a:solidFill>
                <a:effectLst/>
                <a:highlight>
                  <a:srgbClr val="FFFF00"/>
                </a:highlight>
                <a:latin typeface="PT Serif Regular"/>
              </a:rPr>
              <a:t>case of certain foreign-controlled mobile communication and handset makers </a:t>
            </a:r>
            <a:endParaRPr lang="en-IN" dirty="0">
              <a:highlight>
                <a:srgbClr val="FFFF00"/>
              </a:highlight>
            </a:endParaRPr>
          </a:p>
        </p:txBody>
      </p:sp>
      <p:sp>
        <p:nvSpPr>
          <p:cNvPr id="3" name="Content Placeholder 2">
            <a:extLst>
              <a:ext uri="{FF2B5EF4-FFF2-40B4-BE49-F238E27FC236}">
                <a16:creationId xmlns:a16="http://schemas.microsoft.com/office/drawing/2014/main" id="{26A7D20D-97AA-4884-B3C9-84FADC8A9D34}"/>
              </a:ext>
            </a:extLst>
          </p:cNvPr>
          <p:cNvSpPr>
            <a:spLocks noGrp="1"/>
          </p:cNvSpPr>
          <p:nvPr>
            <p:ph idx="1"/>
          </p:nvPr>
        </p:nvSpPr>
        <p:spPr>
          <a:xfrm>
            <a:off x="109514" y="2353835"/>
            <a:ext cx="11937173" cy="4408472"/>
          </a:xfrm>
        </p:spPr>
        <p:txBody>
          <a:bodyPr/>
          <a:lstStyle/>
          <a:p>
            <a:r>
              <a:rPr lang="en-US" b="0" i="0" dirty="0">
                <a:solidFill>
                  <a:srgbClr val="212121"/>
                </a:solidFill>
                <a:effectLst/>
                <a:latin typeface="PT Serif Regular"/>
              </a:rPr>
              <a:t>The income tax department said that search and seizure operations across the country in the </a:t>
            </a:r>
            <a:r>
              <a:rPr lang="en-US" b="1" i="0" dirty="0">
                <a:solidFill>
                  <a:schemeClr val="accent3">
                    <a:lumMod val="50000"/>
                  </a:schemeClr>
                </a:solidFill>
                <a:effectLst/>
                <a:latin typeface="PT Serif Regular"/>
              </a:rPr>
              <a:t>case of certain foreign-controlled mobile communication and handset makers </a:t>
            </a:r>
            <a:r>
              <a:rPr lang="en-US" b="0" i="0" dirty="0">
                <a:solidFill>
                  <a:srgbClr val="212121"/>
                </a:solidFill>
                <a:effectLst/>
                <a:latin typeface="PT Serif Regular"/>
              </a:rPr>
              <a:t>have led to detection of certain inappropriate transactions, non-compliance of certain disclosure requirements, inflation of expenses, and use of funds of doubtful source.</a:t>
            </a:r>
          </a:p>
          <a:p>
            <a:r>
              <a:rPr lang="en-IN" b="0" i="0" dirty="0">
                <a:solidFill>
                  <a:srgbClr val="212121"/>
                </a:solidFill>
                <a:effectLst/>
                <a:latin typeface="PT Serif Regular"/>
              </a:rPr>
              <a:t>The searches were conducted in Karnataka, Tamil Nadu, Assam, West Bengal, Andhra Pradesh, Madhya Pradesh, Gujarat, Maharashtra, Bihar, Rajasthan, and Delhi.</a:t>
            </a:r>
            <a:endParaRPr lang="en-IN" dirty="0"/>
          </a:p>
        </p:txBody>
      </p:sp>
      <p:pic>
        <p:nvPicPr>
          <p:cNvPr id="17410" name="Picture 2" descr="Business Newspaper Isolated On White Background Daily Newspaper Mockup  Concept Stock Photo - Download Image Now - iStock">
            <a:extLst>
              <a:ext uri="{FF2B5EF4-FFF2-40B4-BE49-F238E27FC236}">
                <a16:creationId xmlns:a16="http://schemas.microsoft.com/office/drawing/2014/main" id="{4D74833A-A531-4BE5-BA41-53ADACC0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753" y="95693"/>
            <a:ext cx="2602286" cy="202556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0EC64BE-01B2-41B5-BF99-C749DAC63B12}"/>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B4FCAEDA-D54A-47D3-899B-A81D404BF2E6}"/>
              </a:ext>
            </a:extLst>
          </p:cNvPr>
          <p:cNvSpPr>
            <a:spLocks noGrp="1"/>
          </p:cNvSpPr>
          <p:nvPr>
            <p:ph type="sldNum" sz="quarter" idx="12"/>
          </p:nvPr>
        </p:nvSpPr>
        <p:spPr/>
        <p:txBody>
          <a:bodyPr/>
          <a:lstStyle/>
          <a:p>
            <a:pPr algn="l"/>
            <a:fld id="{F97E8200-1950-409B-82E7-99938E7AE355}" type="slidenum">
              <a:rPr lang="en-US" smtClean="0"/>
              <a:pPr algn="l"/>
              <a:t>44</a:t>
            </a:fld>
            <a:endParaRPr lang="en-US" dirty="0"/>
          </a:p>
        </p:txBody>
      </p:sp>
    </p:spTree>
    <p:extLst>
      <p:ext uri="{BB962C8B-B14F-4D97-AF65-F5344CB8AC3E}">
        <p14:creationId xmlns:p14="http://schemas.microsoft.com/office/powerpoint/2010/main" val="247493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434-240E-4B10-92F7-663FBAD2AE37}"/>
              </a:ext>
            </a:extLst>
          </p:cNvPr>
          <p:cNvSpPr>
            <a:spLocks noGrp="1"/>
          </p:cNvSpPr>
          <p:nvPr>
            <p:ph type="title"/>
          </p:nvPr>
        </p:nvSpPr>
        <p:spPr>
          <a:xfrm>
            <a:off x="109515" y="254019"/>
            <a:ext cx="10268712" cy="1700784"/>
          </a:xfrm>
        </p:spPr>
        <p:txBody>
          <a:bodyPr>
            <a:normAutofit/>
          </a:bodyPr>
          <a:lstStyle/>
          <a:p>
            <a:r>
              <a:rPr lang="en-US" dirty="0"/>
              <a:t>LATEST NEWS</a:t>
            </a:r>
            <a:br>
              <a:rPr lang="en-US" dirty="0"/>
            </a:br>
            <a:r>
              <a:rPr lang="en-US" sz="3200" dirty="0">
                <a:solidFill>
                  <a:schemeClr val="accent3">
                    <a:lumMod val="50000"/>
                  </a:schemeClr>
                </a:solidFill>
                <a:highlight>
                  <a:srgbClr val="FFFF00"/>
                </a:highlight>
              </a:rPr>
              <a:t>WHAT THE CHINESE CO. HAS TO SAY</a:t>
            </a:r>
            <a:endParaRPr lang="en-IN" dirty="0">
              <a:solidFill>
                <a:schemeClr val="accent3">
                  <a:lumMod val="50000"/>
                </a:schemeClr>
              </a:solidFill>
              <a:highlight>
                <a:srgbClr val="FFFF00"/>
              </a:highlight>
            </a:endParaRPr>
          </a:p>
        </p:txBody>
      </p:sp>
      <p:sp>
        <p:nvSpPr>
          <p:cNvPr id="3" name="Content Placeholder 2">
            <a:extLst>
              <a:ext uri="{FF2B5EF4-FFF2-40B4-BE49-F238E27FC236}">
                <a16:creationId xmlns:a16="http://schemas.microsoft.com/office/drawing/2014/main" id="{26A7D20D-97AA-4884-B3C9-84FADC8A9D34}"/>
              </a:ext>
            </a:extLst>
          </p:cNvPr>
          <p:cNvSpPr>
            <a:spLocks noGrp="1"/>
          </p:cNvSpPr>
          <p:nvPr>
            <p:ph idx="1"/>
          </p:nvPr>
        </p:nvSpPr>
        <p:spPr>
          <a:xfrm>
            <a:off x="109514" y="2353835"/>
            <a:ext cx="11937173" cy="4408472"/>
          </a:xfrm>
        </p:spPr>
        <p:txBody>
          <a:bodyPr/>
          <a:lstStyle/>
          <a:p>
            <a:r>
              <a:rPr lang="en-US" b="0" i="0" dirty="0">
                <a:solidFill>
                  <a:srgbClr val="212121"/>
                </a:solidFill>
                <a:effectLst/>
                <a:latin typeface="PT Serif Regular"/>
              </a:rPr>
              <a:t>the searches had covered suppliers of Chinese mobile phone brands OPPO, Xiaomi, and OnePlus. The spokesperson for Xiaomi then said the company gives importance to remaining fully compliant with all laws. The OPPO spokesperson said in an email that, as an invested partner in India, it respects and abides by the law of the land</a:t>
            </a:r>
            <a:endParaRPr lang="en-IN" dirty="0"/>
          </a:p>
        </p:txBody>
      </p:sp>
      <p:pic>
        <p:nvPicPr>
          <p:cNvPr id="17410" name="Picture 2" descr="Business Newspaper Isolated On White Background Daily Newspaper Mockup  Concept Stock Photo - Download Image Now - iStock">
            <a:extLst>
              <a:ext uri="{FF2B5EF4-FFF2-40B4-BE49-F238E27FC236}">
                <a16:creationId xmlns:a16="http://schemas.microsoft.com/office/drawing/2014/main" id="{4D74833A-A531-4BE5-BA41-53ADACC0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753" y="95693"/>
            <a:ext cx="2602286" cy="202556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Company behind OPPO, VIVO, OnePlus and Realme Smartphones is same?">
            <a:extLst>
              <a:ext uri="{FF2B5EF4-FFF2-40B4-BE49-F238E27FC236}">
                <a16:creationId xmlns:a16="http://schemas.microsoft.com/office/drawing/2014/main" id="{9FE0EB20-604A-47A0-9921-F295DC0E1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558" y="-379470"/>
            <a:ext cx="4542442" cy="26170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C1D35F8-93F1-4723-B2C2-D18E4268BFCF}"/>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51909A70-946E-4625-9609-7B257518AD3E}"/>
              </a:ext>
            </a:extLst>
          </p:cNvPr>
          <p:cNvSpPr>
            <a:spLocks noGrp="1"/>
          </p:cNvSpPr>
          <p:nvPr>
            <p:ph type="sldNum" sz="quarter" idx="12"/>
          </p:nvPr>
        </p:nvSpPr>
        <p:spPr/>
        <p:txBody>
          <a:bodyPr/>
          <a:lstStyle/>
          <a:p>
            <a:pPr algn="l"/>
            <a:fld id="{F97E8200-1950-409B-82E7-99938E7AE355}" type="slidenum">
              <a:rPr lang="en-US" smtClean="0"/>
              <a:pPr algn="l"/>
              <a:t>45</a:t>
            </a:fld>
            <a:endParaRPr lang="en-US" dirty="0"/>
          </a:p>
        </p:txBody>
      </p:sp>
    </p:spTree>
    <p:extLst>
      <p:ext uri="{BB962C8B-B14F-4D97-AF65-F5344CB8AC3E}">
        <p14:creationId xmlns:p14="http://schemas.microsoft.com/office/powerpoint/2010/main" val="419591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434-240E-4B10-92F7-663FBAD2AE37}"/>
              </a:ext>
            </a:extLst>
          </p:cNvPr>
          <p:cNvSpPr>
            <a:spLocks noGrp="1"/>
          </p:cNvSpPr>
          <p:nvPr>
            <p:ph type="title"/>
          </p:nvPr>
        </p:nvSpPr>
        <p:spPr>
          <a:xfrm>
            <a:off x="109515" y="254019"/>
            <a:ext cx="10268712" cy="1700784"/>
          </a:xfrm>
        </p:spPr>
        <p:txBody>
          <a:bodyPr>
            <a:normAutofit/>
          </a:bodyPr>
          <a:lstStyle/>
          <a:p>
            <a:r>
              <a:rPr lang="en-US" dirty="0"/>
              <a:t>LATEST NEWS</a:t>
            </a:r>
            <a:br>
              <a:rPr lang="en-US" dirty="0"/>
            </a:br>
            <a:r>
              <a:rPr lang="en-US" sz="3200" dirty="0">
                <a:solidFill>
                  <a:schemeClr val="accent3">
                    <a:lumMod val="50000"/>
                  </a:schemeClr>
                </a:solidFill>
                <a:highlight>
                  <a:srgbClr val="FFFF00"/>
                </a:highlight>
              </a:rPr>
              <a:t>WHAT THE SEARCH MEMBER HAS TO SAY</a:t>
            </a:r>
            <a:endParaRPr lang="en-IN" dirty="0">
              <a:solidFill>
                <a:schemeClr val="accent3">
                  <a:lumMod val="50000"/>
                </a:schemeClr>
              </a:solidFill>
              <a:highlight>
                <a:srgbClr val="FFFF00"/>
              </a:highlight>
            </a:endParaRPr>
          </a:p>
        </p:txBody>
      </p:sp>
      <p:sp>
        <p:nvSpPr>
          <p:cNvPr id="3" name="Content Placeholder 2">
            <a:extLst>
              <a:ext uri="{FF2B5EF4-FFF2-40B4-BE49-F238E27FC236}">
                <a16:creationId xmlns:a16="http://schemas.microsoft.com/office/drawing/2014/main" id="{26A7D20D-97AA-4884-B3C9-84FADC8A9D34}"/>
              </a:ext>
            </a:extLst>
          </p:cNvPr>
          <p:cNvSpPr>
            <a:spLocks noGrp="1"/>
          </p:cNvSpPr>
          <p:nvPr>
            <p:ph idx="1"/>
          </p:nvPr>
        </p:nvSpPr>
        <p:spPr>
          <a:xfrm>
            <a:off x="109514" y="2353835"/>
            <a:ext cx="11937173" cy="4408472"/>
          </a:xfrm>
        </p:spPr>
        <p:txBody>
          <a:bodyPr/>
          <a:lstStyle/>
          <a:p>
            <a:pPr algn="l"/>
            <a:r>
              <a:rPr lang="en-US" b="0" i="0" u="none" strike="noStrike" dirty="0">
                <a:solidFill>
                  <a:srgbClr val="212121"/>
                </a:solidFill>
                <a:effectLst/>
                <a:latin typeface="PT Serif Regular"/>
              </a:rPr>
              <a:t>The searches have revealed that two major companies have made remittances in the nature of royalty to and on behalf of its group companies located abroad, which aggregate to more than </a:t>
            </a:r>
            <a:r>
              <a:rPr lang="en-US" b="0" i="0" u="none" strike="noStrike" dirty="0">
                <a:solidFill>
                  <a:srgbClr val="212121"/>
                </a:solidFill>
                <a:effectLst/>
                <a:latin typeface="none"/>
              </a:rPr>
              <a:t>₹</a:t>
            </a:r>
            <a:r>
              <a:rPr lang="en-US" b="0" i="0" u="none" strike="noStrike" dirty="0">
                <a:solidFill>
                  <a:srgbClr val="212121"/>
                </a:solidFill>
                <a:effectLst/>
                <a:latin typeface="PT Serif Regular"/>
              </a:rPr>
              <a:t>5,500 crore, the income tax department said without naming any company.</a:t>
            </a:r>
          </a:p>
          <a:p>
            <a:pPr algn="l"/>
            <a:r>
              <a:rPr lang="en-US" b="0" i="0" u="none" strike="noStrike" dirty="0">
                <a:solidFill>
                  <a:srgbClr val="212121"/>
                </a:solidFill>
                <a:effectLst/>
                <a:latin typeface="PT Serif Regular"/>
              </a:rPr>
              <a:t>“The claim of such expenses does not seem to be appropriate in light of the facts and evidence gathered during the search," the department said.</a:t>
            </a:r>
          </a:p>
        </p:txBody>
      </p:sp>
      <p:pic>
        <p:nvPicPr>
          <p:cNvPr id="17410" name="Picture 2" descr="Business Newspaper Isolated On White Background Daily Newspaper Mockup  Concept Stock Photo - Download Image Now - iStock">
            <a:extLst>
              <a:ext uri="{FF2B5EF4-FFF2-40B4-BE49-F238E27FC236}">
                <a16:creationId xmlns:a16="http://schemas.microsoft.com/office/drawing/2014/main" id="{4D74833A-A531-4BE5-BA41-53ADACC0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753" y="95693"/>
            <a:ext cx="2602286" cy="202556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SIT on black money for capping cash at home to check unaccounted wealth |  Business Standard News">
            <a:extLst>
              <a:ext uri="{FF2B5EF4-FFF2-40B4-BE49-F238E27FC236}">
                <a16:creationId xmlns:a16="http://schemas.microsoft.com/office/drawing/2014/main" id="{1AEAF09F-A74F-4A66-92A8-C0C48944E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0" y="27746"/>
            <a:ext cx="2952750"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EE9236B-F9EA-4E5F-85AB-3165D01608A8}"/>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E1C21A5B-DBB8-4350-AD38-91E6941A3BAE}"/>
              </a:ext>
            </a:extLst>
          </p:cNvPr>
          <p:cNvSpPr>
            <a:spLocks noGrp="1"/>
          </p:cNvSpPr>
          <p:nvPr>
            <p:ph type="sldNum" sz="quarter" idx="12"/>
          </p:nvPr>
        </p:nvSpPr>
        <p:spPr/>
        <p:txBody>
          <a:bodyPr/>
          <a:lstStyle/>
          <a:p>
            <a:pPr algn="l"/>
            <a:fld id="{F97E8200-1950-409B-82E7-99938E7AE355}" type="slidenum">
              <a:rPr lang="en-US" smtClean="0"/>
              <a:pPr algn="l"/>
              <a:t>46</a:t>
            </a:fld>
            <a:endParaRPr lang="en-US" dirty="0"/>
          </a:p>
        </p:txBody>
      </p:sp>
    </p:spTree>
    <p:extLst>
      <p:ext uri="{BB962C8B-B14F-4D97-AF65-F5344CB8AC3E}">
        <p14:creationId xmlns:p14="http://schemas.microsoft.com/office/powerpoint/2010/main" val="5547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434-240E-4B10-92F7-663FBAD2AE37}"/>
              </a:ext>
            </a:extLst>
          </p:cNvPr>
          <p:cNvSpPr>
            <a:spLocks noGrp="1"/>
          </p:cNvSpPr>
          <p:nvPr>
            <p:ph type="title"/>
          </p:nvPr>
        </p:nvSpPr>
        <p:spPr>
          <a:xfrm>
            <a:off x="109515" y="254019"/>
            <a:ext cx="10268712" cy="1700784"/>
          </a:xfrm>
        </p:spPr>
        <p:txBody>
          <a:bodyPr>
            <a:normAutofit/>
          </a:bodyPr>
          <a:lstStyle/>
          <a:p>
            <a:r>
              <a:rPr lang="en-US" dirty="0"/>
              <a:t>LATEST NEWS</a:t>
            </a:r>
            <a:br>
              <a:rPr lang="en-US" dirty="0"/>
            </a:br>
            <a:r>
              <a:rPr lang="en-US" sz="3200" dirty="0">
                <a:solidFill>
                  <a:schemeClr val="accent3">
                    <a:lumMod val="50000"/>
                  </a:schemeClr>
                </a:solidFill>
                <a:highlight>
                  <a:srgbClr val="FFFF00"/>
                </a:highlight>
              </a:rPr>
              <a:t>WHAT IMPLIES TO INCOME TAX ACT</a:t>
            </a:r>
            <a:endParaRPr lang="en-IN" dirty="0">
              <a:solidFill>
                <a:schemeClr val="accent3">
                  <a:lumMod val="50000"/>
                </a:schemeClr>
              </a:solidFill>
              <a:highlight>
                <a:srgbClr val="FFFF00"/>
              </a:highlight>
            </a:endParaRPr>
          </a:p>
        </p:txBody>
      </p:sp>
      <p:sp>
        <p:nvSpPr>
          <p:cNvPr id="3" name="Content Placeholder 2">
            <a:extLst>
              <a:ext uri="{FF2B5EF4-FFF2-40B4-BE49-F238E27FC236}">
                <a16:creationId xmlns:a16="http://schemas.microsoft.com/office/drawing/2014/main" id="{26A7D20D-97AA-4884-B3C9-84FADC8A9D34}"/>
              </a:ext>
            </a:extLst>
          </p:cNvPr>
          <p:cNvSpPr>
            <a:spLocks noGrp="1"/>
          </p:cNvSpPr>
          <p:nvPr>
            <p:ph idx="1"/>
          </p:nvPr>
        </p:nvSpPr>
        <p:spPr>
          <a:xfrm>
            <a:off x="109514" y="2353835"/>
            <a:ext cx="11937173" cy="4408472"/>
          </a:xfrm>
        </p:spPr>
        <p:txBody>
          <a:bodyPr/>
          <a:lstStyle/>
          <a:p>
            <a:pPr algn="l"/>
            <a:r>
              <a:rPr lang="en-US" b="0" i="0" u="none" strike="noStrike" dirty="0">
                <a:solidFill>
                  <a:srgbClr val="212121"/>
                </a:solidFill>
                <a:effectLst/>
                <a:latin typeface="PT Serif Regular"/>
              </a:rPr>
              <a:t>“Both these companies had not complied with the regulatory mandate prescribed under the Income-Tax Act for disclosure of transactions with associated enterprises. Such a lapse makes them liable for penal action under the Income-Tax Act, the quantum of which could be more than </a:t>
            </a:r>
            <a:r>
              <a:rPr lang="en-US" b="0" i="0" u="none" strike="noStrike" dirty="0">
                <a:solidFill>
                  <a:srgbClr val="212121"/>
                </a:solidFill>
                <a:effectLst/>
                <a:latin typeface="none"/>
              </a:rPr>
              <a:t>₹</a:t>
            </a:r>
            <a:r>
              <a:rPr lang="en-US" b="0" i="0" u="none" strike="noStrike" dirty="0">
                <a:solidFill>
                  <a:srgbClr val="212121"/>
                </a:solidFill>
                <a:effectLst/>
                <a:latin typeface="PT Serif Regular"/>
              </a:rPr>
              <a:t>1,000 crore," the department said.</a:t>
            </a:r>
          </a:p>
          <a:p>
            <a:pPr algn="l"/>
            <a:r>
              <a:rPr lang="en-US" b="0" i="0" u="none" strike="noStrike" dirty="0">
                <a:solidFill>
                  <a:srgbClr val="212121"/>
                </a:solidFill>
                <a:effectLst/>
                <a:latin typeface="PT Serif Regular"/>
              </a:rPr>
              <a:t>The search has brought to fore how foreign funds, the source of which is doubtful, have been introduced in the books of one of the Indian companies, the tax authority also said. The quantum of such borrowings is about </a:t>
            </a:r>
            <a:r>
              <a:rPr lang="en-US" b="0" i="0" u="none" strike="noStrike" dirty="0">
                <a:solidFill>
                  <a:srgbClr val="212121"/>
                </a:solidFill>
                <a:effectLst/>
                <a:latin typeface="none"/>
              </a:rPr>
              <a:t>₹</a:t>
            </a:r>
            <a:r>
              <a:rPr lang="en-US" b="0" i="0" u="none" strike="noStrike" dirty="0">
                <a:solidFill>
                  <a:srgbClr val="212121"/>
                </a:solidFill>
                <a:effectLst/>
                <a:latin typeface="PT Serif Regular"/>
              </a:rPr>
              <a:t>5,000 crore, on which interest expenses have also been claimed, the department said.</a:t>
            </a:r>
          </a:p>
        </p:txBody>
      </p:sp>
      <p:pic>
        <p:nvPicPr>
          <p:cNvPr id="17410" name="Picture 2" descr="Business Newspaper Isolated On White Background Daily Newspaper Mockup  Concept Stock Photo - Download Image Now - iStock">
            <a:extLst>
              <a:ext uri="{FF2B5EF4-FFF2-40B4-BE49-F238E27FC236}">
                <a16:creationId xmlns:a16="http://schemas.microsoft.com/office/drawing/2014/main" id="{4D74833A-A531-4BE5-BA41-53ADACC0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753" y="95693"/>
            <a:ext cx="2602286" cy="2025563"/>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Income Tax Penalties with Respect to Return Filing">
            <a:extLst>
              <a:ext uri="{FF2B5EF4-FFF2-40B4-BE49-F238E27FC236}">
                <a16:creationId xmlns:a16="http://schemas.microsoft.com/office/drawing/2014/main" id="{0170EC8B-8C7B-4301-9ECB-70CE6574CD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486" y="33063"/>
            <a:ext cx="4384828" cy="21212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88244BE1-8A21-4D22-9EF3-34B4009A9243}"/>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4DD41E4A-6BE1-48C2-B8C8-67323992548B}"/>
              </a:ext>
            </a:extLst>
          </p:cNvPr>
          <p:cNvSpPr>
            <a:spLocks noGrp="1"/>
          </p:cNvSpPr>
          <p:nvPr>
            <p:ph type="sldNum" sz="quarter" idx="12"/>
          </p:nvPr>
        </p:nvSpPr>
        <p:spPr/>
        <p:txBody>
          <a:bodyPr/>
          <a:lstStyle/>
          <a:p>
            <a:pPr algn="l"/>
            <a:fld id="{F97E8200-1950-409B-82E7-99938E7AE355}" type="slidenum">
              <a:rPr lang="en-US" smtClean="0"/>
              <a:pPr algn="l"/>
              <a:t>47</a:t>
            </a:fld>
            <a:endParaRPr lang="en-US" dirty="0"/>
          </a:p>
        </p:txBody>
      </p:sp>
    </p:spTree>
    <p:extLst>
      <p:ext uri="{BB962C8B-B14F-4D97-AF65-F5344CB8AC3E}">
        <p14:creationId xmlns:p14="http://schemas.microsoft.com/office/powerpoint/2010/main" val="224423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434-240E-4B10-92F7-663FBAD2AE37}"/>
              </a:ext>
            </a:extLst>
          </p:cNvPr>
          <p:cNvSpPr>
            <a:spLocks noGrp="1"/>
          </p:cNvSpPr>
          <p:nvPr>
            <p:ph type="title"/>
          </p:nvPr>
        </p:nvSpPr>
        <p:spPr>
          <a:xfrm>
            <a:off x="109515" y="254018"/>
            <a:ext cx="9250238" cy="1867237"/>
          </a:xfrm>
        </p:spPr>
        <p:txBody>
          <a:bodyPr>
            <a:normAutofit/>
          </a:bodyPr>
          <a:lstStyle/>
          <a:p>
            <a:r>
              <a:rPr lang="en-US" dirty="0"/>
              <a:t>LATEST NEWS</a:t>
            </a:r>
            <a:br>
              <a:rPr lang="en-US" dirty="0"/>
            </a:br>
            <a:r>
              <a:rPr lang="en-US" sz="2000" b="1" i="0" dirty="0">
                <a:solidFill>
                  <a:schemeClr val="accent3">
                    <a:lumMod val="50000"/>
                  </a:schemeClr>
                </a:solidFill>
                <a:effectLst/>
                <a:highlight>
                  <a:srgbClr val="FFFF00"/>
                </a:highlight>
                <a:latin typeface="PT Serif Regular"/>
              </a:rPr>
              <a:t>CLAIM OF INTERSEST ON SUCH LOAN AND REDUCTION IN </a:t>
            </a:r>
            <a:br>
              <a:rPr lang="en-US" sz="2000" b="1" i="0" dirty="0">
                <a:solidFill>
                  <a:schemeClr val="accent3">
                    <a:lumMod val="50000"/>
                  </a:schemeClr>
                </a:solidFill>
                <a:effectLst/>
                <a:highlight>
                  <a:srgbClr val="FFFF00"/>
                </a:highlight>
                <a:latin typeface="PT Serif Regular"/>
              </a:rPr>
            </a:br>
            <a:r>
              <a:rPr lang="en-US" sz="2000" b="1" i="0" dirty="0">
                <a:solidFill>
                  <a:schemeClr val="accent3">
                    <a:lumMod val="50000"/>
                  </a:schemeClr>
                </a:solidFill>
                <a:effectLst/>
                <a:highlight>
                  <a:srgbClr val="FFFF00"/>
                </a:highlight>
                <a:latin typeface="PT Serif Regular"/>
              </a:rPr>
              <a:t>TAXABLE PROFITS LEAD TO LOWING PROFITS</a:t>
            </a:r>
            <a:endParaRPr lang="en-IN" dirty="0">
              <a:highlight>
                <a:srgbClr val="FFFF00"/>
              </a:highlight>
            </a:endParaRPr>
          </a:p>
        </p:txBody>
      </p:sp>
      <p:sp>
        <p:nvSpPr>
          <p:cNvPr id="3" name="Content Placeholder 2">
            <a:extLst>
              <a:ext uri="{FF2B5EF4-FFF2-40B4-BE49-F238E27FC236}">
                <a16:creationId xmlns:a16="http://schemas.microsoft.com/office/drawing/2014/main" id="{26A7D20D-97AA-4884-B3C9-84FADC8A9D34}"/>
              </a:ext>
            </a:extLst>
          </p:cNvPr>
          <p:cNvSpPr>
            <a:spLocks noGrp="1"/>
          </p:cNvSpPr>
          <p:nvPr>
            <p:ph idx="1"/>
          </p:nvPr>
        </p:nvSpPr>
        <p:spPr>
          <a:xfrm>
            <a:off x="109514" y="2353835"/>
            <a:ext cx="11937173" cy="4408472"/>
          </a:xfrm>
        </p:spPr>
        <p:txBody>
          <a:bodyPr/>
          <a:lstStyle/>
          <a:p>
            <a:r>
              <a:rPr lang="en-US" b="0" i="0" dirty="0">
                <a:effectLst/>
                <a:latin typeface="PT Serif Regular"/>
              </a:rPr>
              <a:t>The evidence of inflation of expenses and payments on behalf of the associated enterprises have also been noticed, which led to the reduction of taxable profits of the Indian mobile handset manufacturing company, the department said. The amount could be in excess of </a:t>
            </a:r>
            <a:r>
              <a:rPr lang="en-US" b="0" i="0" u="none" strike="noStrike" dirty="0">
                <a:effectLst/>
                <a:latin typeface="none"/>
              </a:rPr>
              <a:t>₹</a:t>
            </a:r>
            <a:r>
              <a:rPr lang="en-US" b="0" i="0" dirty="0">
                <a:effectLst/>
                <a:latin typeface="PT Serif Regular"/>
              </a:rPr>
              <a:t>1,400 crore, the department said.</a:t>
            </a:r>
            <a:endParaRPr lang="en-IN" dirty="0"/>
          </a:p>
        </p:txBody>
      </p:sp>
      <p:pic>
        <p:nvPicPr>
          <p:cNvPr id="17410" name="Picture 2" descr="Business Newspaper Isolated On White Background Daily Newspaper Mockup  Concept Stock Photo - Download Image Now - iStock">
            <a:extLst>
              <a:ext uri="{FF2B5EF4-FFF2-40B4-BE49-F238E27FC236}">
                <a16:creationId xmlns:a16="http://schemas.microsoft.com/office/drawing/2014/main" id="{4D74833A-A531-4BE5-BA41-53ADACC0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753" y="95693"/>
            <a:ext cx="2602286" cy="2025563"/>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Income Tax Return: What is the penalty for late filing of ITR? All you need  to know">
            <a:extLst>
              <a:ext uri="{FF2B5EF4-FFF2-40B4-BE49-F238E27FC236}">
                <a16:creationId xmlns:a16="http://schemas.microsoft.com/office/drawing/2014/main" id="{25FF404D-3446-4DA6-A6FE-C661EEFFE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969" y="94840"/>
            <a:ext cx="3602516" cy="20264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4E2331E5-4D42-42EB-8B40-7085013705AC}"/>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6343A58A-6C35-466F-AA6F-994DECE10062}"/>
              </a:ext>
            </a:extLst>
          </p:cNvPr>
          <p:cNvSpPr>
            <a:spLocks noGrp="1"/>
          </p:cNvSpPr>
          <p:nvPr>
            <p:ph type="sldNum" sz="quarter" idx="12"/>
          </p:nvPr>
        </p:nvSpPr>
        <p:spPr/>
        <p:txBody>
          <a:bodyPr/>
          <a:lstStyle/>
          <a:p>
            <a:pPr algn="l"/>
            <a:fld id="{F97E8200-1950-409B-82E7-99938E7AE355}" type="slidenum">
              <a:rPr lang="en-US" smtClean="0"/>
              <a:pPr algn="l"/>
              <a:t>48</a:t>
            </a:fld>
            <a:endParaRPr lang="en-US" dirty="0"/>
          </a:p>
        </p:txBody>
      </p:sp>
    </p:spTree>
    <p:extLst>
      <p:ext uri="{BB962C8B-B14F-4D97-AF65-F5344CB8AC3E}">
        <p14:creationId xmlns:p14="http://schemas.microsoft.com/office/powerpoint/2010/main" val="2730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434-240E-4B10-92F7-663FBAD2AE37}"/>
              </a:ext>
            </a:extLst>
          </p:cNvPr>
          <p:cNvSpPr>
            <a:spLocks noGrp="1"/>
          </p:cNvSpPr>
          <p:nvPr>
            <p:ph type="title"/>
          </p:nvPr>
        </p:nvSpPr>
        <p:spPr>
          <a:xfrm>
            <a:off x="109515" y="254018"/>
            <a:ext cx="9250238" cy="1867237"/>
          </a:xfrm>
        </p:spPr>
        <p:txBody>
          <a:bodyPr>
            <a:normAutofit/>
          </a:bodyPr>
          <a:lstStyle/>
          <a:p>
            <a:r>
              <a:rPr lang="en-US" dirty="0"/>
              <a:t>LATEST NEWS</a:t>
            </a:r>
            <a:br>
              <a:rPr lang="en-US" dirty="0"/>
            </a:br>
            <a:r>
              <a:rPr lang="en-US" sz="2000" b="1" i="0" dirty="0">
                <a:solidFill>
                  <a:schemeClr val="accent3">
                    <a:lumMod val="50000"/>
                  </a:schemeClr>
                </a:solidFill>
                <a:effectLst/>
                <a:highlight>
                  <a:srgbClr val="FFFF00"/>
                </a:highlight>
                <a:latin typeface="PT Serif Regular"/>
              </a:rPr>
              <a:t>OUTCOMES FROM SEARCH</a:t>
            </a:r>
            <a:endParaRPr lang="en-IN" dirty="0">
              <a:highlight>
                <a:srgbClr val="FFFF00"/>
              </a:highlight>
            </a:endParaRPr>
          </a:p>
        </p:txBody>
      </p:sp>
      <p:sp>
        <p:nvSpPr>
          <p:cNvPr id="3" name="Content Placeholder 2">
            <a:extLst>
              <a:ext uri="{FF2B5EF4-FFF2-40B4-BE49-F238E27FC236}">
                <a16:creationId xmlns:a16="http://schemas.microsoft.com/office/drawing/2014/main" id="{26A7D20D-97AA-4884-B3C9-84FADC8A9D34}"/>
              </a:ext>
            </a:extLst>
          </p:cNvPr>
          <p:cNvSpPr>
            <a:spLocks noGrp="1"/>
          </p:cNvSpPr>
          <p:nvPr>
            <p:ph idx="1"/>
          </p:nvPr>
        </p:nvSpPr>
        <p:spPr>
          <a:xfrm>
            <a:off x="109514" y="2353835"/>
            <a:ext cx="11937173" cy="4408472"/>
          </a:xfrm>
        </p:spPr>
        <p:txBody>
          <a:bodyPr/>
          <a:lstStyle/>
          <a:p>
            <a:pPr algn="l"/>
            <a:r>
              <a:rPr lang="en-US" b="0" i="0" u="none" strike="noStrike" dirty="0">
                <a:solidFill>
                  <a:srgbClr val="212121"/>
                </a:solidFill>
                <a:effectLst/>
                <a:latin typeface="PT Serif Regular"/>
              </a:rPr>
              <a:t>In case of the other company covered in the search action, it has been detected that the control of the affairs of the company was allegedly managed substantially from a </a:t>
            </a:r>
            <a:r>
              <a:rPr lang="en-US" b="0" i="0" u="none" strike="noStrike" dirty="0" err="1">
                <a:solidFill>
                  <a:srgbClr val="212121"/>
                </a:solidFill>
                <a:effectLst/>
                <a:latin typeface="PT Serif Regular"/>
              </a:rPr>
              <a:t>neighbouring</a:t>
            </a:r>
            <a:r>
              <a:rPr lang="en-US" b="0" i="0" u="none" strike="noStrike" dirty="0">
                <a:solidFill>
                  <a:srgbClr val="212121"/>
                </a:solidFill>
                <a:effectLst/>
                <a:latin typeface="PT Serif Regular"/>
              </a:rPr>
              <a:t> country, the department said.</a:t>
            </a:r>
          </a:p>
          <a:p>
            <a:pPr algn="l"/>
            <a:r>
              <a:rPr lang="en-US" b="0" i="0" u="none" strike="noStrike" dirty="0">
                <a:solidFill>
                  <a:srgbClr val="212121"/>
                </a:solidFill>
                <a:effectLst/>
                <a:latin typeface="PT Serif Regular"/>
              </a:rPr>
              <a:t>Survey action in the case of certain fintech and software services companies have revealed that a number of such companies have been created for inflating expenses and siphoning out funds, the department said.</a:t>
            </a:r>
          </a:p>
          <a:p>
            <a:pPr algn="l"/>
            <a:endParaRPr lang="en-US" b="0" i="0" u="none" strike="noStrike" dirty="0">
              <a:solidFill>
                <a:srgbClr val="212121"/>
              </a:solidFill>
              <a:effectLst/>
              <a:latin typeface="PT Serif Regular"/>
            </a:endParaRPr>
          </a:p>
        </p:txBody>
      </p:sp>
      <p:pic>
        <p:nvPicPr>
          <p:cNvPr id="17410" name="Picture 2" descr="Business Newspaper Isolated On White Background Daily Newspaper Mockup  Concept Stock Photo - Download Image Now - iStock">
            <a:extLst>
              <a:ext uri="{FF2B5EF4-FFF2-40B4-BE49-F238E27FC236}">
                <a16:creationId xmlns:a16="http://schemas.microsoft.com/office/drawing/2014/main" id="{4D74833A-A531-4BE5-BA41-53ADACC0E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753" y="95693"/>
            <a:ext cx="2602286" cy="2025563"/>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Income Tax Return: What is the penalty for late filing of ITR? All you need  to know">
            <a:extLst>
              <a:ext uri="{FF2B5EF4-FFF2-40B4-BE49-F238E27FC236}">
                <a16:creationId xmlns:a16="http://schemas.microsoft.com/office/drawing/2014/main" id="{25FF404D-3446-4DA6-A6FE-C661EEFFE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9969" y="94840"/>
            <a:ext cx="3602516" cy="202641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4AA4A42-D6B1-497E-8FEC-CE73292AB541}"/>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EDDDF6F0-CBA2-4E49-B99D-7432D08B71CB}"/>
              </a:ext>
            </a:extLst>
          </p:cNvPr>
          <p:cNvSpPr>
            <a:spLocks noGrp="1"/>
          </p:cNvSpPr>
          <p:nvPr>
            <p:ph type="sldNum" sz="quarter" idx="12"/>
          </p:nvPr>
        </p:nvSpPr>
        <p:spPr/>
        <p:txBody>
          <a:bodyPr/>
          <a:lstStyle/>
          <a:p>
            <a:pPr algn="l"/>
            <a:fld id="{F97E8200-1950-409B-82E7-99938E7AE355}" type="slidenum">
              <a:rPr lang="en-US" smtClean="0"/>
              <a:pPr algn="l"/>
              <a:t>49</a:t>
            </a:fld>
            <a:endParaRPr lang="en-US" dirty="0"/>
          </a:p>
        </p:txBody>
      </p:sp>
    </p:spTree>
    <p:extLst>
      <p:ext uri="{BB962C8B-B14F-4D97-AF65-F5344CB8AC3E}">
        <p14:creationId xmlns:p14="http://schemas.microsoft.com/office/powerpoint/2010/main" val="86939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0ACA-6007-4490-A993-3C68530D0CB1}"/>
              </a:ext>
            </a:extLst>
          </p:cNvPr>
          <p:cNvSpPr>
            <a:spLocks noGrp="1"/>
          </p:cNvSpPr>
          <p:nvPr>
            <p:ph type="title"/>
          </p:nvPr>
        </p:nvSpPr>
        <p:spPr>
          <a:xfrm>
            <a:off x="232229" y="560541"/>
            <a:ext cx="11393714" cy="1700784"/>
          </a:xfrm>
        </p:spPr>
        <p:txBody>
          <a:bodyPr>
            <a:normAutofit fontScale="90000"/>
          </a:bodyPr>
          <a:lstStyle/>
          <a:p>
            <a:r>
              <a:rPr lang="en-US" sz="6700" dirty="0"/>
              <a:t>Applicable provision(sections)</a:t>
            </a:r>
            <a:br>
              <a:rPr lang="en-US" dirty="0"/>
            </a:br>
            <a:endParaRPr lang="en-IN" dirty="0"/>
          </a:p>
        </p:txBody>
      </p:sp>
      <p:sp>
        <p:nvSpPr>
          <p:cNvPr id="3" name="Content Placeholder 2">
            <a:extLst>
              <a:ext uri="{FF2B5EF4-FFF2-40B4-BE49-F238E27FC236}">
                <a16:creationId xmlns:a16="http://schemas.microsoft.com/office/drawing/2014/main" id="{B5D3B176-7789-453A-ACBF-065DC32ECDEF}"/>
              </a:ext>
            </a:extLst>
          </p:cNvPr>
          <p:cNvSpPr>
            <a:spLocks noGrp="1"/>
          </p:cNvSpPr>
          <p:nvPr>
            <p:ph idx="1"/>
          </p:nvPr>
        </p:nvSpPr>
        <p:spPr>
          <a:xfrm>
            <a:off x="87085" y="2370038"/>
            <a:ext cx="12104915" cy="5975676"/>
          </a:xfrm>
        </p:spPr>
        <p:txBody>
          <a:bodyPr>
            <a:normAutofit lnSpcReduction="10000"/>
          </a:bodyPr>
          <a:lstStyle/>
          <a:p>
            <a:pPr algn="just"/>
            <a:r>
              <a:rPr lang="en-US" sz="2400" b="1" dirty="0">
                <a:solidFill>
                  <a:schemeClr val="accent3">
                    <a:lumMod val="75000"/>
                  </a:schemeClr>
                </a:solidFill>
              </a:rPr>
              <a:t>(iii) </a:t>
            </a:r>
            <a:r>
              <a:rPr lang="en-US" sz="1800" b="1" i="0" dirty="0">
                <a:solidFill>
                  <a:schemeClr val="accent3">
                    <a:lumMod val="75000"/>
                  </a:schemeClr>
                </a:solidFill>
                <a:effectLst/>
              </a:rPr>
              <a:t> Powers in the exercise of search</a:t>
            </a:r>
          </a:p>
          <a:p>
            <a:pPr algn="just"/>
            <a:r>
              <a:rPr lang="en-US" sz="1800" b="0" i="0" dirty="0">
                <a:solidFill>
                  <a:srgbClr val="000000"/>
                </a:solidFill>
                <a:effectLst/>
              </a:rPr>
              <a:t>The Income-tax Act gives very wide powers to an authorized officer to carry out the search and also to seize documents and unaccounted assets. The authorized officer has the power to:</a:t>
            </a:r>
          </a:p>
          <a:p>
            <a:pPr algn="just">
              <a:buFont typeface="+mj-lt"/>
              <a:buAutoNum type="alphaLcPeriod"/>
            </a:pPr>
            <a:r>
              <a:rPr lang="en-US" sz="1800" b="0" i="0" dirty="0">
                <a:solidFill>
                  <a:srgbClr val="000000"/>
                </a:solidFill>
                <a:effectLst/>
              </a:rPr>
              <a:t>Enter and search any building, place, etc. where he has reason to suspect that books of account, other documents, money, bullion, jewelry, or other valuable article or thing representing undisclosed income are kept;</a:t>
            </a:r>
          </a:p>
          <a:p>
            <a:pPr algn="just">
              <a:buFont typeface="+mj-lt"/>
              <a:buAutoNum type="alphaLcPeriod"/>
            </a:pPr>
            <a:r>
              <a:rPr lang="en-US" sz="1800" b="0" i="0" dirty="0">
                <a:solidFill>
                  <a:srgbClr val="000000"/>
                </a:solidFill>
                <a:effectLst/>
              </a:rPr>
              <a:t>Break open the locks, where the keys thereof are not available;</a:t>
            </a:r>
          </a:p>
          <a:p>
            <a:pPr algn="just">
              <a:buFont typeface="+mj-lt"/>
              <a:buAutoNum type="alphaLcPeriod"/>
            </a:pPr>
            <a:r>
              <a:rPr lang="en-US" sz="1800" b="0" i="0" dirty="0">
                <a:solidFill>
                  <a:srgbClr val="000000"/>
                </a:solidFill>
                <a:effectLst/>
              </a:rPr>
              <a:t>Carry out a personal search of the person who is suspected to have secreted some item as mentioned in a) above;</a:t>
            </a:r>
          </a:p>
          <a:p>
            <a:pPr algn="just">
              <a:buFont typeface="+mj-lt"/>
              <a:buAutoNum type="alphaLcPeriod"/>
            </a:pPr>
            <a:r>
              <a:rPr lang="en-US" sz="1800" b="0" i="0" dirty="0">
                <a:solidFill>
                  <a:srgbClr val="000000"/>
                </a:solidFill>
                <a:effectLst/>
              </a:rPr>
              <a:t>Seize the items as mentioned in a) above;</a:t>
            </a:r>
          </a:p>
          <a:p>
            <a:pPr algn="just">
              <a:buFont typeface="+mj-lt"/>
              <a:buAutoNum type="alphaLcPeriod"/>
            </a:pPr>
            <a:r>
              <a:rPr lang="en-US" sz="1800" b="0" i="0" dirty="0">
                <a:solidFill>
                  <a:srgbClr val="000000"/>
                </a:solidFill>
                <a:effectLst/>
              </a:rPr>
              <a:t>Place marks of identification and takes extracts or copies of the books of account and other documents; and</a:t>
            </a:r>
          </a:p>
          <a:p>
            <a:pPr algn="just">
              <a:buFont typeface="+mj-lt"/>
              <a:buAutoNum type="alphaLcPeriod"/>
            </a:pPr>
            <a:r>
              <a:rPr lang="en-US" sz="1800" b="0" i="0" dirty="0">
                <a:solidFill>
                  <a:srgbClr val="000000"/>
                </a:solidFill>
                <a:effectLst/>
              </a:rPr>
              <a:t>Make a note or inventory of the valuables found during the search.</a:t>
            </a:r>
          </a:p>
          <a:p>
            <a:pPr algn="just"/>
            <a:br>
              <a:rPr lang="en-US" dirty="0"/>
            </a:br>
            <a:br>
              <a:rPr lang="en-US" dirty="0"/>
            </a:br>
            <a:br>
              <a:rPr lang="en-US" dirty="0"/>
            </a:br>
            <a:endParaRPr lang="en-IN" dirty="0"/>
          </a:p>
        </p:txBody>
      </p:sp>
      <p:pic>
        <p:nvPicPr>
          <p:cNvPr id="4" name="Picture 4" descr="Buy Taxmann&amp;#39;s Income Tax Act with Supplement-As Amended by The Taxation and  Other Laws (Relaxation and Amendment of Certain Provisions) Act 2020  (September 2020 Edition) Book Online at Low Prices in India |">
            <a:extLst>
              <a:ext uri="{FF2B5EF4-FFF2-40B4-BE49-F238E27FC236}">
                <a16:creationId xmlns:a16="http://schemas.microsoft.com/office/drawing/2014/main" id="{B7775BFC-40A9-4FD3-B53F-E325C6CE6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73" y="180753"/>
            <a:ext cx="3967970" cy="193512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257E5F1C-F08E-4267-B683-3A9CD264AE52}"/>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0A230D5C-C0DD-4A2D-B51A-88F556914016}"/>
              </a:ext>
            </a:extLst>
          </p:cNvPr>
          <p:cNvSpPr>
            <a:spLocks noGrp="1"/>
          </p:cNvSpPr>
          <p:nvPr>
            <p:ph type="sldNum" sz="quarter" idx="12"/>
          </p:nvPr>
        </p:nvSpPr>
        <p:spPr/>
        <p:txBody>
          <a:bodyPr/>
          <a:lstStyle/>
          <a:p>
            <a:pPr algn="l"/>
            <a:fld id="{F97E8200-1950-409B-82E7-99938E7AE355}" type="slidenum">
              <a:rPr lang="en-US" smtClean="0"/>
              <a:pPr algn="l"/>
              <a:t>5</a:t>
            </a:fld>
            <a:endParaRPr lang="en-US" dirty="0"/>
          </a:p>
        </p:txBody>
      </p:sp>
    </p:spTree>
    <p:extLst>
      <p:ext uri="{BB962C8B-B14F-4D97-AF65-F5344CB8AC3E}">
        <p14:creationId xmlns:p14="http://schemas.microsoft.com/office/powerpoint/2010/main" val="353614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EF8D-3BD8-461F-AC77-71DEE2616C3F}"/>
              </a:ext>
            </a:extLst>
          </p:cNvPr>
          <p:cNvSpPr>
            <a:spLocks noGrp="1"/>
          </p:cNvSpPr>
          <p:nvPr>
            <p:ph type="title"/>
          </p:nvPr>
        </p:nvSpPr>
        <p:spPr>
          <a:xfrm>
            <a:off x="152045" y="402874"/>
            <a:ext cx="10268712" cy="1700784"/>
          </a:xfrm>
        </p:spPr>
        <p:txBody>
          <a:bodyPr>
            <a:noAutofit/>
          </a:bodyPr>
          <a:lstStyle/>
          <a:p>
            <a:r>
              <a:rPr lang="en-US" sz="4000" b="0" i="0" dirty="0">
                <a:effectLst/>
              </a:rPr>
              <a:t>Govt detects undisclosed income of </a:t>
            </a:r>
            <a:r>
              <a:rPr lang="en-US" sz="4000" b="0" i="0" dirty="0">
                <a:solidFill>
                  <a:schemeClr val="tx1"/>
                </a:solidFill>
                <a:effectLst/>
                <a:highlight>
                  <a:srgbClr val="FFFF00"/>
                </a:highlight>
              </a:rPr>
              <a:t>Rs 20,078 crore</a:t>
            </a:r>
            <a:r>
              <a:rPr lang="en-US" sz="4000" b="0" i="0" dirty="0">
                <a:solidFill>
                  <a:schemeClr val="tx1"/>
                </a:solidFill>
                <a:effectLst/>
              </a:rPr>
              <a:t> </a:t>
            </a:r>
            <a:r>
              <a:rPr lang="en-US" sz="4000" b="0" i="0" dirty="0">
                <a:effectLst/>
              </a:rPr>
              <a:t>in Panama Leak</a:t>
            </a:r>
            <a:br>
              <a:rPr lang="en-US" sz="4000" b="0" i="0" dirty="0">
                <a:effectLst/>
              </a:rPr>
            </a:br>
            <a:endParaRPr lang="en-IN" sz="4000" dirty="0"/>
          </a:p>
        </p:txBody>
      </p:sp>
      <p:sp>
        <p:nvSpPr>
          <p:cNvPr id="3" name="Content Placeholder 2">
            <a:extLst>
              <a:ext uri="{FF2B5EF4-FFF2-40B4-BE49-F238E27FC236}">
                <a16:creationId xmlns:a16="http://schemas.microsoft.com/office/drawing/2014/main" id="{135A5398-7474-4FC4-81BA-FD33CF815305}"/>
              </a:ext>
            </a:extLst>
          </p:cNvPr>
          <p:cNvSpPr>
            <a:spLocks noGrp="1"/>
          </p:cNvSpPr>
          <p:nvPr>
            <p:ph idx="1"/>
          </p:nvPr>
        </p:nvSpPr>
        <p:spPr>
          <a:xfrm>
            <a:off x="0" y="2375099"/>
            <a:ext cx="12036056" cy="4280881"/>
          </a:xfrm>
        </p:spPr>
        <p:txBody>
          <a:bodyPr/>
          <a:lstStyle/>
          <a:p>
            <a:pPr algn="l"/>
            <a:r>
              <a:rPr lang="en-US" i="0" dirty="0">
                <a:solidFill>
                  <a:srgbClr val="000000"/>
                </a:solidFill>
                <a:effectLst/>
                <a:latin typeface="Open Sans" panose="020B0606030504020204" pitchFamily="34" charset="0"/>
              </a:rPr>
              <a:t>The government has filed 107 prosecution complaints — or chargesheets — under the new Black Money Act and detected undisclosed income of approximately Rs 20,078 crore in the Panama Papers Leak case, the government informed Parliament In JULY</a:t>
            </a:r>
          </a:p>
          <a:p>
            <a:pPr algn="l"/>
            <a:r>
              <a:rPr lang="en-US" i="0" dirty="0">
                <a:solidFill>
                  <a:srgbClr val="000000"/>
                </a:solidFill>
                <a:effectLst/>
                <a:latin typeface="Open Sans" panose="020B0606030504020204" pitchFamily="34" charset="0"/>
              </a:rPr>
              <a:t>While giving details of the government’s actions in different cases under the Black Money Act, 2015, Pankaj Chaudhary, minister of state for finance, said there was no official estimate of the black money stashed in the Swiss Bank for the past 10 years.</a:t>
            </a:r>
          </a:p>
          <a:p>
            <a:endParaRPr lang="en-IN" dirty="0"/>
          </a:p>
        </p:txBody>
      </p:sp>
      <p:pic>
        <p:nvPicPr>
          <p:cNvPr id="5" name="Picture 4" descr="A picture containing text, person&#10;&#10;Description automatically generated">
            <a:extLst>
              <a:ext uri="{FF2B5EF4-FFF2-40B4-BE49-F238E27FC236}">
                <a16:creationId xmlns:a16="http://schemas.microsoft.com/office/drawing/2014/main" id="{44B0D5BE-95C5-46E2-A0AB-01D9093DF4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229" y="1086994"/>
            <a:ext cx="2749519" cy="1288105"/>
          </a:xfrm>
          <a:prstGeom prst="rect">
            <a:avLst/>
          </a:prstGeom>
        </p:spPr>
      </p:pic>
      <p:sp>
        <p:nvSpPr>
          <p:cNvPr id="4" name="Footer Placeholder 3">
            <a:extLst>
              <a:ext uri="{FF2B5EF4-FFF2-40B4-BE49-F238E27FC236}">
                <a16:creationId xmlns:a16="http://schemas.microsoft.com/office/drawing/2014/main" id="{014DE866-F94F-4450-840E-D3746B44BDBB}"/>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4E7B0BD7-8ED8-41CF-AEE3-EABC61C750D4}"/>
              </a:ext>
            </a:extLst>
          </p:cNvPr>
          <p:cNvSpPr>
            <a:spLocks noGrp="1"/>
          </p:cNvSpPr>
          <p:nvPr>
            <p:ph type="sldNum" sz="quarter" idx="12"/>
          </p:nvPr>
        </p:nvSpPr>
        <p:spPr/>
        <p:txBody>
          <a:bodyPr/>
          <a:lstStyle/>
          <a:p>
            <a:pPr algn="l"/>
            <a:fld id="{F97E8200-1950-409B-82E7-99938E7AE355}" type="slidenum">
              <a:rPr lang="en-US" smtClean="0"/>
              <a:pPr algn="l"/>
              <a:t>50</a:t>
            </a:fld>
            <a:endParaRPr lang="en-US" dirty="0"/>
          </a:p>
        </p:txBody>
      </p:sp>
    </p:spTree>
    <p:extLst>
      <p:ext uri="{BB962C8B-B14F-4D97-AF65-F5344CB8AC3E}">
        <p14:creationId xmlns:p14="http://schemas.microsoft.com/office/powerpoint/2010/main" val="370062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3A18-D47B-4867-8DCF-C930158DE7D0}"/>
              </a:ext>
            </a:extLst>
          </p:cNvPr>
          <p:cNvSpPr>
            <a:spLocks noGrp="1"/>
          </p:cNvSpPr>
          <p:nvPr>
            <p:ph type="title"/>
          </p:nvPr>
        </p:nvSpPr>
        <p:spPr>
          <a:xfrm>
            <a:off x="191386" y="317814"/>
            <a:ext cx="11037446" cy="1700784"/>
          </a:xfrm>
        </p:spPr>
        <p:txBody>
          <a:bodyPr>
            <a:noAutofit/>
          </a:bodyPr>
          <a:lstStyle/>
          <a:p>
            <a:r>
              <a:rPr lang="en-IN" sz="4800" dirty="0"/>
              <a:t>Searches at a new high as tax offences get money-laundering tint</a:t>
            </a:r>
          </a:p>
        </p:txBody>
      </p:sp>
      <p:sp>
        <p:nvSpPr>
          <p:cNvPr id="3" name="Content Placeholder 2">
            <a:extLst>
              <a:ext uri="{FF2B5EF4-FFF2-40B4-BE49-F238E27FC236}">
                <a16:creationId xmlns:a16="http://schemas.microsoft.com/office/drawing/2014/main" id="{945C4EC6-B344-4A08-BCFE-0DC87F4663CF}"/>
              </a:ext>
            </a:extLst>
          </p:cNvPr>
          <p:cNvSpPr>
            <a:spLocks noGrp="1"/>
          </p:cNvSpPr>
          <p:nvPr>
            <p:ph idx="1"/>
          </p:nvPr>
        </p:nvSpPr>
        <p:spPr>
          <a:xfrm>
            <a:off x="109515" y="2385732"/>
            <a:ext cx="11905276" cy="4355309"/>
          </a:xfrm>
        </p:spPr>
        <p:txBody>
          <a:bodyPr>
            <a:normAutofit/>
          </a:bodyPr>
          <a:lstStyle/>
          <a:p>
            <a:r>
              <a:rPr lang="en-US" dirty="0"/>
              <a:t>The Central Board of Direct Tax </a:t>
            </a:r>
          </a:p>
          <a:p>
            <a:r>
              <a:rPr lang="en-US" dirty="0"/>
              <a:t>(CBDT) has set a record for search </a:t>
            </a:r>
          </a:p>
          <a:p>
            <a:r>
              <a:rPr lang="en-US" dirty="0"/>
              <a:t>operations against “undisclosed </a:t>
            </a:r>
          </a:p>
          <a:p>
            <a:r>
              <a:rPr lang="en-US" dirty="0"/>
              <a:t>income” in FY22. With three months </a:t>
            </a:r>
          </a:p>
          <a:p>
            <a:r>
              <a:rPr lang="en-US" dirty="0"/>
              <a:t>left until the end of the fiscal year, the </a:t>
            </a:r>
          </a:p>
          <a:p>
            <a:r>
              <a:rPr lang="en-US" dirty="0"/>
              <a:t>total “undisclosed income” as per publicly available data is about ~32,000 </a:t>
            </a:r>
          </a:p>
          <a:p>
            <a:r>
              <a:rPr lang="en-US" dirty="0"/>
              <a:t>crore, far eclipsing the level set in FY19, when it was just under ~18,600 crore.</a:t>
            </a:r>
            <a:endParaRPr lang="en-IN" dirty="0"/>
          </a:p>
        </p:txBody>
      </p:sp>
      <p:sp>
        <p:nvSpPr>
          <p:cNvPr id="4" name="AutoShape 2">
            <a:extLst>
              <a:ext uri="{FF2B5EF4-FFF2-40B4-BE49-F238E27FC236}">
                <a16:creationId xmlns:a16="http://schemas.microsoft.com/office/drawing/2014/main" id="{02ED22AD-30D8-47B6-AE85-2A4B15363457}"/>
              </a:ext>
            </a:extLst>
          </p:cNvPr>
          <p:cNvSpPr>
            <a:spLocks noChangeAspect="1" noChangeArrowheads="1"/>
          </p:cNvSpPr>
          <p:nvPr/>
        </p:nvSpPr>
        <p:spPr bwMode="auto">
          <a:xfrm>
            <a:off x="5943600" y="3276600"/>
            <a:ext cx="3572540" cy="35725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descr="Chart, table&#10;&#10;Description automatically generated">
            <a:extLst>
              <a:ext uri="{FF2B5EF4-FFF2-40B4-BE49-F238E27FC236}">
                <a16:creationId xmlns:a16="http://schemas.microsoft.com/office/drawing/2014/main" id="{F7FAEFEC-AB29-4127-A5EA-CA063B16D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926820"/>
            <a:ext cx="4547266" cy="3421357"/>
          </a:xfrm>
          <a:prstGeom prst="rect">
            <a:avLst/>
          </a:prstGeom>
        </p:spPr>
      </p:pic>
      <p:sp>
        <p:nvSpPr>
          <p:cNvPr id="5" name="Footer Placeholder 4">
            <a:extLst>
              <a:ext uri="{FF2B5EF4-FFF2-40B4-BE49-F238E27FC236}">
                <a16:creationId xmlns:a16="http://schemas.microsoft.com/office/drawing/2014/main" id="{94BA4770-FAEA-438B-B624-F1027BC75252}"/>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797DD535-17C8-4F1A-B3C3-D91607C659EE}"/>
              </a:ext>
            </a:extLst>
          </p:cNvPr>
          <p:cNvSpPr>
            <a:spLocks noGrp="1"/>
          </p:cNvSpPr>
          <p:nvPr>
            <p:ph type="sldNum" sz="quarter" idx="12"/>
          </p:nvPr>
        </p:nvSpPr>
        <p:spPr/>
        <p:txBody>
          <a:bodyPr/>
          <a:lstStyle/>
          <a:p>
            <a:pPr algn="l"/>
            <a:fld id="{F97E8200-1950-409B-82E7-99938E7AE355}" type="slidenum">
              <a:rPr lang="en-US" smtClean="0"/>
              <a:pPr algn="l"/>
              <a:t>51</a:t>
            </a:fld>
            <a:endParaRPr lang="en-US" dirty="0"/>
          </a:p>
        </p:txBody>
      </p:sp>
    </p:spTree>
    <p:extLst>
      <p:ext uri="{BB962C8B-B14F-4D97-AF65-F5344CB8AC3E}">
        <p14:creationId xmlns:p14="http://schemas.microsoft.com/office/powerpoint/2010/main" val="33650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EF8D-3BD8-461F-AC77-71DEE2616C3F}"/>
              </a:ext>
            </a:extLst>
          </p:cNvPr>
          <p:cNvSpPr>
            <a:spLocks noGrp="1"/>
          </p:cNvSpPr>
          <p:nvPr>
            <p:ph type="title"/>
          </p:nvPr>
        </p:nvSpPr>
        <p:spPr>
          <a:xfrm>
            <a:off x="0" y="17285"/>
            <a:ext cx="12192000" cy="3243708"/>
          </a:xfrm>
        </p:spPr>
        <p:txBody>
          <a:bodyPr>
            <a:noAutofit/>
          </a:bodyPr>
          <a:lstStyle/>
          <a:p>
            <a:r>
              <a:rPr lang="en-US" sz="3600" b="0" i="0" dirty="0">
                <a:effectLst/>
              </a:rPr>
              <a:t>Read it along with the expanded </a:t>
            </a:r>
            <a:br>
              <a:rPr lang="en-US" sz="3600" b="0" i="0" dirty="0">
                <a:effectLst/>
              </a:rPr>
            </a:br>
            <a:r>
              <a:rPr lang="en-US" sz="3600" b="0" i="0" dirty="0">
                <a:effectLst/>
              </a:rPr>
              <a:t>“predicate offences” powers of its </a:t>
            </a:r>
            <a:br>
              <a:rPr lang="en-US" sz="3600" b="0" i="0" dirty="0">
                <a:effectLst/>
              </a:rPr>
            </a:br>
            <a:r>
              <a:rPr lang="en-US" sz="3600" b="0" i="0" dirty="0">
                <a:solidFill>
                  <a:schemeClr val="tx1"/>
                </a:solidFill>
                <a:effectLst/>
                <a:highlight>
                  <a:srgbClr val="C0C0C0"/>
                </a:highlight>
              </a:rPr>
              <a:t>brother department, the Enforcement Directorate (ED</a:t>
            </a:r>
            <a:r>
              <a:rPr lang="en-US" sz="3600" b="0" i="0" dirty="0">
                <a:solidFill>
                  <a:schemeClr val="tx1"/>
                </a:solidFill>
                <a:effectLst/>
              </a:rPr>
              <a:t>)</a:t>
            </a:r>
            <a:br>
              <a:rPr lang="en-US" sz="3600" b="0" i="0" dirty="0">
                <a:solidFill>
                  <a:schemeClr val="tx1"/>
                </a:solidFill>
                <a:effectLst/>
              </a:rPr>
            </a:br>
            <a:endParaRPr lang="en-IN" sz="3600" dirty="0">
              <a:solidFill>
                <a:schemeClr val="tx1"/>
              </a:solidFill>
            </a:endParaRPr>
          </a:p>
        </p:txBody>
      </p:sp>
      <p:pic>
        <p:nvPicPr>
          <p:cNvPr id="32770" name="Picture 2" descr="What Is Money Laundering (Explained) - Examples, Schemes &amp;amp; Regulations">
            <a:extLst>
              <a:ext uri="{FF2B5EF4-FFF2-40B4-BE49-F238E27FC236}">
                <a16:creationId xmlns:a16="http://schemas.microsoft.com/office/drawing/2014/main" id="{2AEB02A7-7DC0-446A-A20D-C7543807CA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1821" y="52537"/>
            <a:ext cx="2201982" cy="14709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1C00611-86CD-4EBA-AD28-ABC307A8F52C}"/>
              </a:ext>
            </a:extLst>
          </p:cNvPr>
          <p:cNvSpPr txBox="1"/>
          <p:nvPr/>
        </p:nvSpPr>
        <p:spPr>
          <a:xfrm>
            <a:off x="77118" y="2544896"/>
            <a:ext cx="11997369" cy="3416320"/>
          </a:xfrm>
          <a:prstGeom prst="rect">
            <a:avLst/>
          </a:prstGeom>
          <a:noFill/>
        </p:spPr>
        <p:txBody>
          <a:bodyPr wrap="square" rtlCol="0">
            <a:spAutoFit/>
          </a:bodyPr>
          <a:lstStyle/>
          <a:p>
            <a:r>
              <a:rPr lang="en-IN" sz="2400" dirty="0"/>
              <a:t>The figures reflect</a:t>
            </a:r>
            <a:r>
              <a:rPr lang="en-US" sz="2400" dirty="0"/>
              <a:t> the expanded powers the tax department has amassed in a relatively  </a:t>
            </a:r>
          </a:p>
          <a:p>
            <a:r>
              <a:rPr lang="en-US" sz="2400" dirty="0"/>
              <a:t>short period. It began with the Finance Act of 2015, when the government brought in the Black Money (Undisclosed Foreign Income and Assets) and Imposition of Tax Act, 2015. The penal provisions of the Act connect with those of the </a:t>
            </a:r>
          </a:p>
          <a:p>
            <a:r>
              <a:rPr lang="en-US" sz="2400" dirty="0"/>
              <a:t>Prevention of Money Laundering Act,</a:t>
            </a:r>
          </a:p>
          <a:p>
            <a:endParaRPr lang="en-US" sz="2400" dirty="0"/>
          </a:p>
          <a:p>
            <a:r>
              <a:rPr lang="en-US" sz="2400" dirty="0"/>
              <a:t>which meant that any evidence of foreign income that was not taxed would qualify as an offence of money  </a:t>
            </a:r>
          </a:p>
          <a:p>
            <a:r>
              <a:rPr lang="en-US" sz="2400" dirty="0"/>
              <a:t>laundering.</a:t>
            </a:r>
            <a:endParaRPr lang="en-IN" sz="2400" dirty="0"/>
          </a:p>
        </p:txBody>
      </p:sp>
      <p:sp>
        <p:nvSpPr>
          <p:cNvPr id="3" name="Footer Placeholder 2">
            <a:extLst>
              <a:ext uri="{FF2B5EF4-FFF2-40B4-BE49-F238E27FC236}">
                <a16:creationId xmlns:a16="http://schemas.microsoft.com/office/drawing/2014/main" id="{73C9C916-D135-4AD6-AF3C-A3BABB18252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6D9AF53D-D630-410D-8096-C6E36DC6163B}"/>
              </a:ext>
            </a:extLst>
          </p:cNvPr>
          <p:cNvSpPr>
            <a:spLocks noGrp="1"/>
          </p:cNvSpPr>
          <p:nvPr>
            <p:ph type="sldNum" sz="quarter" idx="12"/>
          </p:nvPr>
        </p:nvSpPr>
        <p:spPr/>
        <p:txBody>
          <a:bodyPr/>
          <a:lstStyle/>
          <a:p>
            <a:pPr algn="l"/>
            <a:fld id="{F97E8200-1950-409B-82E7-99938E7AE355}" type="slidenum">
              <a:rPr lang="en-US" smtClean="0"/>
              <a:pPr algn="l"/>
              <a:t>52</a:t>
            </a:fld>
            <a:endParaRPr lang="en-US" dirty="0"/>
          </a:p>
        </p:txBody>
      </p:sp>
    </p:spTree>
    <p:extLst>
      <p:ext uri="{BB962C8B-B14F-4D97-AF65-F5344CB8AC3E}">
        <p14:creationId xmlns:p14="http://schemas.microsoft.com/office/powerpoint/2010/main" val="135756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EF8D-3BD8-461F-AC77-71DEE2616C3F}"/>
              </a:ext>
            </a:extLst>
          </p:cNvPr>
          <p:cNvSpPr>
            <a:spLocks noGrp="1"/>
          </p:cNvSpPr>
          <p:nvPr>
            <p:ph type="title"/>
          </p:nvPr>
        </p:nvSpPr>
        <p:spPr>
          <a:xfrm>
            <a:off x="152045" y="402874"/>
            <a:ext cx="10268712" cy="1700784"/>
          </a:xfrm>
        </p:spPr>
        <p:txBody>
          <a:bodyPr>
            <a:noAutofit/>
          </a:bodyPr>
          <a:lstStyle/>
          <a:p>
            <a:r>
              <a:rPr lang="en-US" sz="4000" b="0" i="0" dirty="0">
                <a:solidFill>
                  <a:schemeClr val="tx2"/>
                </a:solidFill>
                <a:effectLst/>
                <a:highlight>
                  <a:srgbClr val="FFFF00"/>
                </a:highlight>
              </a:rPr>
              <a:t>Benami </a:t>
            </a:r>
            <a:r>
              <a:rPr lang="en-US" sz="4000" b="0" i="0" dirty="0">
                <a:effectLst/>
              </a:rPr>
              <a:t>transactions(prohibition) act interplay</a:t>
            </a:r>
            <a:br>
              <a:rPr lang="en-US" sz="4000" b="0" i="0" dirty="0">
                <a:effectLst/>
              </a:rPr>
            </a:br>
            <a:endParaRPr lang="en-IN" sz="4000" dirty="0"/>
          </a:p>
        </p:txBody>
      </p:sp>
      <p:sp>
        <p:nvSpPr>
          <p:cNvPr id="3" name="Content Placeholder 2">
            <a:extLst>
              <a:ext uri="{FF2B5EF4-FFF2-40B4-BE49-F238E27FC236}">
                <a16:creationId xmlns:a16="http://schemas.microsoft.com/office/drawing/2014/main" id="{135A5398-7474-4FC4-81BA-FD33CF815305}"/>
              </a:ext>
            </a:extLst>
          </p:cNvPr>
          <p:cNvSpPr>
            <a:spLocks noGrp="1"/>
          </p:cNvSpPr>
          <p:nvPr>
            <p:ph idx="1"/>
          </p:nvPr>
        </p:nvSpPr>
        <p:spPr>
          <a:xfrm>
            <a:off x="-1" y="2375099"/>
            <a:ext cx="12041437" cy="4367224"/>
          </a:xfrm>
        </p:spPr>
        <p:txBody>
          <a:bodyPr>
            <a:normAutofit/>
          </a:bodyPr>
          <a:lstStyle/>
          <a:p>
            <a:r>
              <a:rPr lang="en-US" sz="2000" dirty="0"/>
              <a:t>In rapid succession came the Benami Transactions (Prohibition) Amendment Act of 2016 and then the Finance Act of 2017 that connected PAN numbers with Aadhaar. The Finance Act of 2017 also removed the need for tax officials to declare to a court why they believe a search operation on someone is necessary. Next year’s Finance Act disallowed the scope for tax offenders under Benami</a:t>
            </a:r>
          </a:p>
          <a:p>
            <a:r>
              <a:rPr lang="en-US" sz="2000" dirty="0"/>
              <a:t>or </a:t>
            </a:r>
          </a:p>
          <a:p>
            <a:r>
              <a:rPr lang="en-US" sz="2000" dirty="0"/>
              <a:t>Black Money law to pay a higher penalty and getaway. The government also enacted the Fugitive Economic Offenders Act, 2018, to go after those who have fled abroad in tax cases worth more than ~100 crore. The stakes were, therefore, raised for tax offences, since in most search  operations, the charge for hiding income in foreign shores was always attached.</a:t>
            </a:r>
          </a:p>
          <a:p>
            <a:endParaRPr lang="en-IN" sz="2000" dirty="0"/>
          </a:p>
        </p:txBody>
      </p:sp>
      <p:pic>
        <p:nvPicPr>
          <p:cNvPr id="34818" name="Picture 2" descr="Benami Transaction - Its Implications">
            <a:extLst>
              <a:ext uri="{FF2B5EF4-FFF2-40B4-BE49-F238E27FC236}">
                <a16:creationId xmlns:a16="http://schemas.microsoft.com/office/drawing/2014/main" id="{A747743A-B3DB-436D-9DE4-52CFC30C7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527" y="856429"/>
            <a:ext cx="3216007" cy="151867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BBF59CDB-CA02-4E38-BAB1-5A12F86187EF}"/>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5F6C48C4-9B08-4B13-9A83-824E46958A14}"/>
              </a:ext>
            </a:extLst>
          </p:cNvPr>
          <p:cNvSpPr>
            <a:spLocks noGrp="1"/>
          </p:cNvSpPr>
          <p:nvPr>
            <p:ph type="sldNum" sz="quarter" idx="12"/>
          </p:nvPr>
        </p:nvSpPr>
        <p:spPr/>
        <p:txBody>
          <a:bodyPr/>
          <a:lstStyle/>
          <a:p>
            <a:pPr algn="l"/>
            <a:fld id="{F97E8200-1950-409B-82E7-99938E7AE355}" type="slidenum">
              <a:rPr lang="en-US" smtClean="0"/>
              <a:pPr algn="l"/>
              <a:t>53</a:t>
            </a:fld>
            <a:endParaRPr lang="en-US" dirty="0"/>
          </a:p>
        </p:txBody>
      </p:sp>
    </p:spTree>
    <p:extLst>
      <p:ext uri="{BB962C8B-B14F-4D97-AF65-F5344CB8AC3E}">
        <p14:creationId xmlns:p14="http://schemas.microsoft.com/office/powerpoint/2010/main" val="25642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7EF8D-3BD8-461F-AC77-71DEE2616C3F}"/>
              </a:ext>
            </a:extLst>
          </p:cNvPr>
          <p:cNvSpPr>
            <a:spLocks noGrp="1"/>
          </p:cNvSpPr>
          <p:nvPr>
            <p:ph type="title"/>
          </p:nvPr>
        </p:nvSpPr>
        <p:spPr>
          <a:xfrm>
            <a:off x="77118" y="531993"/>
            <a:ext cx="11558174" cy="1506128"/>
          </a:xfrm>
        </p:spPr>
        <p:txBody>
          <a:bodyPr>
            <a:noAutofit/>
          </a:bodyPr>
          <a:lstStyle/>
          <a:p>
            <a:r>
              <a:rPr lang="en-US" sz="4000" dirty="0"/>
              <a:t>tax officials can  dig up evidence that  corroborates their hunch.</a:t>
            </a:r>
            <a:endParaRPr lang="en-IN" sz="4000" dirty="0"/>
          </a:p>
        </p:txBody>
      </p:sp>
      <p:sp>
        <p:nvSpPr>
          <p:cNvPr id="3" name="Content Placeholder 2">
            <a:extLst>
              <a:ext uri="{FF2B5EF4-FFF2-40B4-BE49-F238E27FC236}">
                <a16:creationId xmlns:a16="http://schemas.microsoft.com/office/drawing/2014/main" id="{135A5398-7474-4FC4-81BA-FD33CF815305}"/>
              </a:ext>
            </a:extLst>
          </p:cNvPr>
          <p:cNvSpPr>
            <a:spLocks noGrp="1"/>
          </p:cNvSpPr>
          <p:nvPr>
            <p:ph idx="1"/>
          </p:nvPr>
        </p:nvSpPr>
        <p:spPr>
          <a:xfrm>
            <a:off x="0" y="2375099"/>
            <a:ext cx="12036056" cy="4280881"/>
          </a:xfrm>
        </p:spPr>
        <p:txBody>
          <a:bodyPr>
            <a:normAutofit/>
          </a:bodyPr>
          <a:lstStyle/>
          <a:p>
            <a:r>
              <a:rPr lang="en-US" sz="2800" dirty="0"/>
              <a:t>Instead of having to prove in courts that there was sufficient reason to make out a case for survey or search operation, the CBDT has allowed its officers to “deem” that they have plausible information “that suggests that the income chargeable to tax has escaped assessment” for three previous years. This means a search operation on someone can begin with the assumption the assessing officer knows why she\he is doing so. With the wide leeway having reached the office or residence of the assessed, the tax officials can dig up evidence that corroborates their hunch.</a:t>
            </a:r>
            <a:endParaRPr lang="en-IN" sz="2800" dirty="0"/>
          </a:p>
        </p:txBody>
      </p:sp>
      <p:pic>
        <p:nvPicPr>
          <p:cNvPr id="33796" name="Picture 4" descr="CBDT To Soon Start Sharing Depreciation, Turnover Info Of Small Business  With MSME Ministry">
            <a:extLst>
              <a:ext uri="{FF2B5EF4-FFF2-40B4-BE49-F238E27FC236}">
                <a16:creationId xmlns:a16="http://schemas.microsoft.com/office/drawing/2014/main" id="{86C48409-421B-4DB3-BC8C-404812B91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627" y="323462"/>
            <a:ext cx="2881255" cy="161275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EF27B9A-60B6-4073-B95A-E902DA249B7B}"/>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C5FF7CFB-10DD-411B-BBA9-7F8D4F89CD5B}"/>
              </a:ext>
            </a:extLst>
          </p:cNvPr>
          <p:cNvSpPr>
            <a:spLocks noGrp="1"/>
          </p:cNvSpPr>
          <p:nvPr>
            <p:ph type="sldNum" sz="quarter" idx="12"/>
          </p:nvPr>
        </p:nvSpPr>
        <p:spPr/>
        <p:txBody>
          <a:bodyPr/>
          <a:lstStyle/>
          <a:p>
            <a:pPr algn="l"/>
            <a:fld id="{F97E8200-1950-409B-82E7-99938E7AE355}" type="slidenum">
              <a:rPr lang="en-US" smtClean="0"/>
              <a:pPr algn="l"/>
              <a:t>54</a:t>
            </a:fld>
            <a:endParaRPr lang="en-US" dirty="0"/>
          </a:p>
        </p:txBody>
      </p:sp>
    </p:spTree>
    <p:extLst>
      <p:ext uri="{BB962C8B-B14F-4D97-AF65-F5344CB8AC3E}">
        <p14:creationId xmlns:p14="http://schemas.microsoft.com/office/powerpoint/2010/main" val="408721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3A18-D47B-4867-8DCF-C930158DE7D0}"/>
              </a:ext>
            </a:extLst>
          </p:cNvPr>
          <p:cNvSpPr>
            <a:spLocks noGrp="1"/>
          </p:cNvSpPr>
          <p:nvPr>
            <p:ph type="title"/>
          </p:nvPr>
        </p:nvSpPr>
        <p:spPr>
          <a:xfrm>
            <a:off x="191386" y="317814"/>
            <a:ext cx="11037446" cy="1700784"/>
          </a:xfrm>
        </p:spPr>
        <p:txBody>
          <a:bodyPr>
            <a:noAutofit/>
          </a:bodyPr>
          <a:lstStyle/>
          <a:p>
            <a:r>
              <a:rPr lang="en-IN" sz="4800" dirty="0"/>
              <a:t>Money laundering charges stands a better </a:t>
            </a:r>
            <a:r>
              <a:rPr lang="en-IN" sz="4800" b="1" dirty="0">
                <a:solidFill>
                  <a:schemeClr val="tx1"/>
                </a:solidFill>
                <a:highlight>
                  <a:srgbClr val="FFFF00"/>
                </a:highlight>
              </a:rPr>
              <a:t>prosecution</a:t>
            </a:r>
            <a:r>
              <a:rPr lang="en-IN" sz="4800" dirty="0"/>
              <a:t> chance in court</a:t>
            </a:r>
          </a:p>
        </p:txBody>
      </p:sp>
      <p:sp>
        <p:nvSpPr>
          <p:cNvPr id="3" name="Content Placeholder 2">
            <a:extLst>
              <a:ext uri="{FF2B5EF4-FFF2-40B4-BE49-F238E27FC236}">
                <a16:creationId xmlns:a16="http://schemas.microsoft.com/office/drawing/2014/main" id="{945C4EC6-B344-4A08-BCFE-0DC87F4663CF}"/>
              </a:ext>
            </a:extLst>
          </p:cNvPr>
          <p:cNvSpPr>
            <a:spLocks noGrp="1"/>
          </p:cNvSpPr>
          <p:nvPr>
            <p:ph idx="1"/>
          </p:nvPr>
        </p:nvSpPr>
        <p:spPr>
          <a:xfrm>
            <a:off x="109515" y="2385732"/>
            <a:ext cx="11905276" cy="4355309"/>
          </a:xfrm>
        </p:spPr>
        <p:txBody>
          <a:bodyPr>
            <a:normAutofit/>
          </a:bodyPr>
          <a:lstStyle/>
          <a:p>
            <a:r>
              <a:rPr lang="en-US" dirty="0"/>
              <a:t>the CBDT hopes it will also overcome its dismal score sheet to prove satisfactorily to the courts that these cases were genuine ones of tax evasion. In FY20, CBDT filed over 1,225 prosecution complaints but could get a conviction for only 49 people. Money laundering charges stand a better chance through the courts.</a:t>
            </a:r>
            <a:endParaRPr lang="en-IN" dirty="0"/>
          </a:p>
        </p:txBody>
      </p:sp>
      <p:sp>
        <p:nvSpPr>
          <p:cNvPr id="4" name="AutoShape 2">
            <a:extLst>
              <a:ext uri="{FF2B5EF4-FFF2-40B4-BE49-F238E27FC236}">
                <a16:creationId xmlns:a16="http://schemas.microsoft.com/office/drawing/2014/main" id="{02ED22AD-30D8-47B6-AE85-2A4B15363457}"/>
              </a:ext>
            </a:extLst>
          </p:cNvPr>
          <p:cNvSpPr>
            <a:spLocks noChangeAspect="1" noChangeArrowheads="1"/>
          </p:cNvSpPr>
          <p:nvPr/>
        </p:nvSpPr>
        <p:spPr bwMode="auto">
          <a:xfrm>
            <a:off x="5943600" y="3276600"/>
            <a:ext cx="3572540" cy="35725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1752" name="Picture 8" descr="Prosecution Images, Stock Photos &amp;amp; Vectors | Shutterstock">
            <a:extLst>
              <a:ext uri="{FF2B5EF4-FFF2-40B4-BE49-F238E27FC236}">
                <a16:creationId xmlns:a16="http://schemas.microsoft.com/office/drawing/2014/main" id="{DEE2B81A-2584-4ACA-B6BA-6B922338B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6263" y="655401"/>
            <a:ext cx="1428528" cy="10256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able&#10;&#10;Description automatically generated">
            <a:extLst>
              <a:ext uri="{FF2B5EF4-FFF2-40B4-BE49-F238E27FC236}">
                <a16:creationId xmlns:a16="http://schemas.microsoft.com/office/drawing/2014/main" id="{C3E6DF2A-C4A2-44D4-A22E-C12C013F4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683" y="4131058"/>
            <a:ext cx="4694249" cy="2977117"/>
          </a:xfrm>
          <a:prstGeom prst="rect">
            <a:avLst/>
          </a:prstGeom>
        </p:spPr>
      </p:pic>
      <p:sp>
        <p:nvSpPr>
          <p:cNvPr id="5" name="Footer Placeholder 4">
            <a:extLst>
              <a:ext uri="{FF2B5EF4-FFF2-40B4-BE49-F238E27FC236}">
                <a16:creationId xmlns:a16="http://schemas.microsoft.com/office/drawing/2014/main" id="{8A730C90-BD31-43FD-AC7B-4BAC550E24E4}"/>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AC9A7E41-EB3F-418C-8AA9-18A79537A708}"/>
              </a:ext>
            </a:extLst>
          </p:cNvPr>
          <p:cNvSpPr>
            <a:spLocks noGrp="1"/>
          </p:cNvSpPr>
          <p:nvPr>
            <p:ph type="sldNum" sz="quarter" idx="12"/>
          </p:nvPr>
        </p:nvSpPr>
        <p:spPr/>
        <p:txBody>
          <a:bodyPr/>
          <a:lstStyle/>
          <a:p>
            <a:pPr algn="l"/>
            <a:fld id="{F97E8200-1950-409B-82E7-99938E7AE355}" type="slidenum">
              <a:rPr lang="en-US" smtClean="0"/>
              <a:pPr algn="l"/>
              <a:t>55</a:t>
            </a:fld>
            <a:endParaRPr lang="en-US" dirty="0"/>
          </a:p>
        </p:txBody>
      </p:sp>
    </p:spTree>
    <p:extLst>
      <p:ext uri="{BB962C8B-B14F-4D97-AF65-F5344CB8AC3E}">
        <p14:creationId xmlns:p14="http://schemas.microsoft.com/office/powerpoint/2010/main" val="404168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08AD-2771-4755-9E7D-02A72497E082}"/>
              </a:ext>
            </a:extLst>
          </p:cNvPr>
          <p:cNvSpPr>
            <a:spLocks noGrp="1"/>
          </p:cNvSpPr>
          <p:nvPr>
            <p:ph type="title"/>
          </p:nvPr>
        </p:nvSpPr>
        <p:spPr>
          <a:xfrm>
            <a:off x="187287" y="389295"/>
            <a:ext cx="10268712" cy="1700784"/>
          </a:xfrm>
        </p:spPr>
        <p:txBody>
          <a:bodyPr>
            <a:normAutofit/>
          </a:bodyPr>
          <a:lstStyle/>
          <a:p>
            <a:r>
              <a:rPr lang="en-US" dirty="0"/>
              <a:t>SEARCH FOR TAX EVASION</a:t>
            </a:r>
            <a:br>
              <a:rPr lang="en-US" dirty="0"/>
            </a:br>
            <a:r>
              <a:rPr lang="en-US" sz="3600" dirty="0">
                <a:solidFill>
                  <a:schemeClr val="tx1"/>
                </a:solidFill>
              </a:rPr>
              <a:t> </a:t>
            </a:r>
            <a:r>
              <a:rPr lang="en-US" sz="3600" dirty="0">
                <a:solidFill>
                  <a:schemeClr val="tx1"/>
                </a:solidFill>
                <a:highlight>
                  <a:srgbClr val="FFFF00"/>
                </a:highlight>
              </a:rPr>
              <a:t>INDIA NEEDS TO EXPAND ITS TAX BASE</a:t>
            </a:r>
            <a:endParaRPr lang="en-IN" dirty="0">
              <a:solidFill>
                <a:schemeClr val="tx1"/>
              </a:solidFill>
              <a:highlight>
                <a:srgbClr val="FFFF00"/>
              </a:highlight>
            </a:endParaRPr>
          </a:p>
        </p:txBody>
      </p:sp>
      <p:sp>
        <p:nvSpPr>
          <p:cNvPr id="3" name="Content Placeholder 2">
            <a:extLst>
              <a:ext uri="{FF2B5EF4-FFF2-40B4-BE49-F238E27FC236}">
                <a16:creationId xmlns:a16="http://schemas.microsoft.com/office/drawing/2014/main" id="{22BECA22-CAF2-434A-B377-A807226006AD}"/>
              </a:ext>
            </a:extLst>
          </p:cNvPr>
          <p:cNvSpPr>
            <a:spLocks noGrp="1"/>
          </p:cNvSpPr>
          <p:nvPr>
            <p:ph idx="1"/>
          </p:nvPr>
        </p:nvSpPr>
        <p:spPr>
          <a:xfrm>
            <a:off x="187286" y="2378432"/>
            <a:ext cx="11799065" cy="4352874"/>
          </a:xfrm>
        </p:spPr>
        <p:txBody>
          <a:bodyPr/>
          <a:lstStyle/>
          <a:p>
            <a:pPr algn="just"/>
            <a:r>
              <a:rPr lang="en-US" dirty="0"/>
              <a:t>Government finances this year have benefitted from a higher than expected revenue collection. While the third wave of the pandemic and associated disruption in economic activity would have an impact, the broad trend in tax collection is widely expected to continue this year</a:t>
            </a:r>
          </a:p>
          <a:p>
            <a:pPr algn="just"/>
            <a:r>
              <a:rPr lang="en-US" dirty="0"/>
              <a:t>As the latest numbers show, the Central government’s fiscal deficit at the end of November was at 46.2 per cent of the Budget estimates. The comparable number in 2019-20 was 114.8 per cent. However, better than expected revenue collection has not affected the enthusiasm of the income tax department to look for undisclosed income.</a:t>
            </a:r>
            <a:endParaRPr lang="en-IN" dirty="0"/>
          </a:p>
        </p:txBody>
      </p:sp>
      <p:pic>
        <p:nvPicPr>
          <p:cNvPr id="2050" name="Picture 2" descr="How Does A Tax Base Grow?">
            <a:extLst>
              <a:ext uri="{FF2B5EF4-FFF2-40B4-BE49-F238E27FC236}">
                <a16:creationId xmlns:a16="http://schemas.microsoft.com/office/drawing/2014/main" id="{1150CFB5-C7B1-404B-95BD-2D4C534F0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5514" y="644374"/>
            <a:ext cx="2890837" cy="119062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E75FB7F-3C6A-42FC-9992-63D0FE6FDD1E}"/>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2F9B2B46-9EB0-446C-8B7F-48675289D95E}"/>
              </a:ext>
            </a:extLst>
          </p:cNvPr>
          <p:cNvSpPr>
            <a:spLocks noGrp="1"/>
          </p:cNvSpPr>
          <p:nvPr>
            <p:ph type="sldNum" sz="quarter" idx="12"/>
          </p:nvPr>
        </p:nvSpPr>
        <p:spPr/>
        <p:txBody>
          <a:bodyPr/>
          <a:lstStyle/>
          <a:p>
            <a:pPr algn="l"/>
            <a:fld id="{F97E8200-1950-409B-82E7-99938E7AE355}" type="slidenum">
              <a:rPr lang="en-US" smtClean="0"/>
              <a:pPr algn="l"/>
              <a:t>56</a:t>
            </a:fld>
            <a:endParaRPr lang="en-US" dirty="0"/>
          </a:p>
        </p:txBody>
      </p:sp>
    </p:spTree>
    <p:extLst>
      <p:ext uri="{BB962C8B-B14F-4D97-AF65-F5344CB8AC3E}">
        <p14:creationId xmlns:p14="http://schemas.microsoft.com/office/powerpoint/2010/main" val="361773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08AD-2771-4755-9E7D-02A72497E082}"/>
              </a:ext>
            </a:extLst>
          </p:cNvPr>
          <p:cNvSpPr>
            <a:spLocks noGrp="1"/>
          </p:cNvSpPr>
          <p:nvPr>
            <p:ph type="title"/>
          </p:nvPr>
        </p:nvSpPr>
        <p:spPr>
          <a:xfrm>
            <a:off x="187286" y="330766"/>
            <a:ext cx="10268712" cy="1700784"/>
          </a:xfrm>
        </p:spPr>
        <p:txBody>
          <a:bodyPr>
            <a:noAutofit/>
          </a:bodyPr>
          <a:lstStyle/>
          <a:p>
            <a:r>
              <a:rPr lang="en-US" sz="4800" dirty="0">
                <a:solidFill>
                  <a:schemeClr val="tx1"/>
                </a:solidFill>
                <a:highlight>
                  <a:srgbClr val="FFFF00"/>
                </a:highlight>
              </a:rPr>
              <a:t>Increased levels of searches </a:t>
            </a:r>
            <a:r>
              <a:rPr lang="en-US" sz="4800" dirty="0"/>
              <a:t>highlights the basic </a:t>
            </a:r>
            <a:r>
              <a:rPr lang="en-US" sz="4800" dirty="0">
                <a:solidFill>
                  <a:schemeClr val="tx1"/>
                </a:solidFill>
                <a:highlight>
                  <a:srgbClr val="FFFF00"/>
                </a:highlight>
              </a:rPr>
              <a:t>weakness</a:t>
            </a:r>
            <a:r>
              <a:rPr lang="en-US" sz="4800" dirty="0"/>
              <a:t> in </a:t>
            </a:r>
            <a:r>
              <a:rPr lang="en-US" sz="4800" dirty="0" err="1"/>
              <a:t>india</a:t>
            </a:r>
            <a:r>
              <a:rPr lang="en-US" sz="4800" dirty="0"/>
              <a:t> fiscal </a:t>
            </a:r>
            <a:r>
              <a:rPr lang="en-US" sz="4800" dirty="0" err="1"/>
              <a:t>managemnt</a:t>
            </a:r>
            <a:endParaRPr lang="en-IN" sz="4800" dirty="0">
              <a:solidFill>
                <a:schemeClr val="tx1"/>
              </a:solidFill>
              <a:highlight>
                <a:srgbClr val="FFFF00"/>
              </a:highlight>
            </a:endParaRPr>
          </a:p>
        </p:txBody>
      </p:sp>
      <p:sp>
        <p:nvSpPr>
          <p:cNvPr id="3" name="Content Placeholder 2">
            <a:extLst>
              <a:ext uri="{FF2B5EF4-FFF2-40B4-BE49-F238E27FC236}">
                <a16:creationId xmlns:a16="http://schemas.microsoft.com/office/drawing/2014/main" id="{22BECA22-CAF2-434A-B377-A807226006AD}"/>
              </a:ext>
            </a:extLst>
          </p:cNvPr>
          <p:cNvSpPr>
            <a:spLocks noGrp="1"/>
          </p:cNvSpPr>
          <p:nvPr>
            <p:ph idx="1"/>
          </p:nvPr>
        </p:nvSpPr>
        <p:spPr>
          <a:xfrm>
            <a:off x="187286" y="2378432"/>
            <a:ext cx="11799065" cy="4352874"/>
          </a:xfrm>
        </p:spPr>
        <p:txBody>
          <a:bodyPr>
            <a:normAutofit/>
          </a:bodyPr>
          <a:lstStyle/>
          <a:p>
            <a:pPr algn="just"/>
            <a:r>
              <a:rPr lang="en-US" sz="3200" dirty="0"/>
              <a:t>Although tax collection has improved significantly this year, it remains to be seen if the buoyancy continues in the medium term and decisively pushes up the overall tax-to-gross domestic product (GDP) </a:t>
            </a:r>
            <a:r>
              <a:rPr lang="en-US" sz="3200" dirty="0" err="1"/>
              <a:t>ratio.India’s</a:t>
            </a:r>
            <a:r>
              <a:rPr lang="en-US" sz="3200" dirty="0"/>
              <a:t> slow and stagnant tax-to-GDP ratio puts pressure on government finances and limits the capacity of both the Central and state governments to spend on developmental needs.</a:t>
            </a:r>
          </a:p>
        </p:txBody>
      </p:sp>
      <p:pic>
        <p:nvPicPr>
          <p:cNvPr id="4" name="Picture 2" descr="Strengthening Fiscal Institutions and Managing Fiscal Risks">
            <a:extLst>
              <a:ext uri="{FF2B5EF4-FFF2-40B4-BE49-F238E27FC236}">
                <a16:creationId xmlns:a16="http://schemas.microsoft.com/office/drawing/2014/main" id="{174BE4CF-064E-440D-8EB9-05AA6BF3B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994" y="330766"/>
            <a:ext cx="2517578" cy="157417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51455E8-2128-43C5-845C-82F85A4903CE}"/>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09BF81D6-48CE-4AA8-9D33-340A01DA5439}"/>
              </a:ext>
            </a:extLst>
          </p:cNvPr>
          <p:cNvSpPr>
            <a:spLocks noGrp="1"/>
          </p:cNvSpPr>
          <p:nvPr>
            <p:ph type="sldNum" sz="quarter" idx="12"/>
          </p:nvPr>
        </p:nvSpPr>
        <p:spPr/>
        <p:txBody>
          <a:bodyPr/>
          <a:lstStyle/>
          <a:p>
            <a:pPr algn="l"/>
            <a:fld id="{F97E8200-1950-409B-82E7-99938E7AE355}" type="slidenum">
              <a:rPr lang="en-US" smtClean="0"/>
              <a:pPr algn="l"/>
              <a:t>57</a:t>
            </a:fld>
            <a:endParaRPr lang="en-US" dirty="0"/>
          </a:p>
        </p:txBody>
      </p:sp>
    </p:spTree>
    <p:extLst>
      <p:ext uri="{BB962C8B-B14F-4D97-AF65-F5344CB8AC3E}">
        <p14:creationId xmlns:p14="http://schemas.microsoft.com/office/powerpoint/2010/main" val="100327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08AD-2771-4755-9E7D-02A72497E082}"/>
              </a:ext>
            </a:extLst>
          </p:cNvPr>
          <p:cNvSpPr>
            <a:spLocks noGrp="1"/>
          </p:cNvSpPr>
          <p:nvPr>
            <p:ph type="title"/>
          </p:nvPr>
        </p:nvSpPr>
        <p:spPr>
          <a:xfrm>
            <a:off x="187286" y="330766"/>
            <a:ext cx="10268712" cy="1700784"/>
          </a:xfrm>
        </p:spPr>
        <p:txBody>
          <a:bodyPr>
            <a:noAutofit/>
          </a:bodyPr>
          <a:lstStyle/>
          <a:p>
            <a:r>
              <a:rPr lang="en-US" sz="4800" dirty="0">
                <a:solidFill>
                  <a:schemeClr val="tx1"/>
                </a:solidFill>
                <a:highlight>
                  <a:srgbClr val="FFFF00"/>
                </a:highlight>
              </a:rPr>
              <a:t>Increased levels of searches </a:t>
            </a:r>
            <a:r>
              <a:rPr lang="en-US" sz="4800" dirty="0"/>
              <a:t>highlights the basic </a:t>
            </a:r>
            <a:r>
              <a:rPr lang="en-US" sz="4800" dirty="0">
                <a:solidFill>
                  <a:schemeClr val="tx1"/>
                </a:solidFill>
                <a:highlight>
                  <a:srgbClr val="FFFF00"/>
                </a:highlight>
              </a:rPr>
              <a:t>weakness</a:t>
            </a:r>
            <a:r>
              <a:rPr lang="en-US" sz="4800" dirty="0"/>
              <a:t> in </a:t>
            </a:r>
            <a:r>
              <a:rPr lang="en-US" sz="4800" dirty="0" err="1"/>
              <a:t>india</a:t>
            </a:r>
            <a:r>
              <a:rPr lang="en-US" sz="4800" dirty="0"/>
              <a:t> fiscal </a:t>
            </a:r>
            <a:r>
              <a:rPr lang="en-US" sz="4800" dirty="0" err="1"/>
              <a:t>managemnt</a:t>
            </a:r>
            <a:endParaRPr lang="en-IN" sz="4800" dirty="0">
              <a:solidFill>
                <a:schemeClr val="tx1"/>
              </a:solidFill>
              <a:highlight>
                <a:srgbClr val="FFFF00"/>
              </a:highlight>
            </a:endParaRPr>
          </a:p>
        </p:txBody>
      </p:sp>
      <p:sp>
        <p:nvSpPr>
          <p:cNvPr id="3" name="Content Placeholder 2">
            <a:extLst>
              <a:ext uri="{FF2B5EF4-FFF2-40B4-BE49-F238E27FC236}">
                <a16:creationId xmlns:a16="http://schemas.microsoft.com/office/drawing/2014/main" id="{22BECA22-CAF2-434A-B377-A807226006AD}"/>
              </a:ext>
            </a:extLst>
          </p:cNvPr>
          <p:cNvSpPr>
            <a:spLocks noGrp="1"/>
          </p:cNvSpPr>
          <p:nvPr>
            <p:ph idx="1"/>
          </p:nvPr>
        </p:nvSpPr>
        <p:spPr>
          <a:xfrm>
            <a:off x="187286" y="2378432"/>
            <a:ext cx="11799065" cy="4352874"/>
          </a:xfrm>
        </p:spPr>
        <p:txBody>
          <a:bodyPr>
            <a:normAutofit/>
          </a:bodyPr>
          <a:lstStyle/>
          <a:p>
            <a:pPr algn="just"/>
            <a:r>
              <a:rPr lang="en-US" sz="3200" dirty="0"/>
              <a:t>Besides recent legislation to unearth black money and benami transactions, the Finance Act, 2017, did away with the need for tax officials to declare to a court as to why in their opinion a search is necessary. Tax officials have now been given the powers to do so if they believe to have plausible information that in come has escaped assessment over the last three years. This has predictably increased the level of searches and will affect taxpayers.</a:t>
            </a:r>
            <a:endParaRPr lang="en-IN" sz="3200" dirty="0"/>
          </a:p>
        </p:txBody>
      </p:sp>
      <p:pic>
        <p:nvPicPr>
          <p:cNvPr id="5" name="Picture 2" descr="Strengthening Fiscal Institutions and Managing Fiscal Risks">
            <a:extLst>
              <a:ext uri="{FF2B5EF4-FFF2-40B4-BE49-F238E27FC236}">
                <a16:creationId xmlns:a16="http://schemas.microsoft.com/office/drawing/2014/main" id="{8EFDC805-4484-4417-90DE-3AB719A092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9994" y="330766"/>
            <a:ext cx="2517578" cy="15741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2F48FF2-2718-4F7E-8258-40120B6115EA}"/>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8A40A187-FA7B-40FE-BCAC-6269008BEDB1}"/>
              </a:ext>
            </a:extLst>
          </p:cNvPr>
          <p:cNvSpPr>
            <a:spLocks noGrp="1"/>
          </p:cNvSpPr>
          <p:nvPr>
            <p:ph type="sldNum" sz="quarter" idx="12"/>
          </p:nvPr>
        </p:nvSpPr>
        <p:spPr/>
        <p:txBody>
          <a:bodyPr/>
          <a:lstStyle/>
          <a:p>
            <a:pPr algn="l"/>
            <a:fld id="{F97E8200-1950-409B-82E7-99938E7AE355}" type="slidenum">
              <a:rPr lang="en-US" smtClean="0"/>
              <a:pPr algn="l"/>
              <a:t>58</a:t>
            </a:fld>
            <a:endParaRPr lang="en-US" dirty="0"/>
          </a:p>
        </p:txBody>
      </p:sp>
    </p:spTree>
    <p:extLst>
      <p:ext uri="{BB962C8B-B14F-4D97-AF65-F5344CB8AC3E}">
        <p14:creationId xmlns:p14="http://schemas.microsoft.com/office/powerpoint/2010/main" val="283811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Piyush</a:t>
            </a:r>
            <a:r>
              <a:rPr lang="en-US" dirty="0"/>
              <a:t> Jain </a:t>
            </a:r>
            <a:endParaRPr lang="en-IN" dirty="0"/>
          </a:p>
        </p:txBody>
      </p:sp>
      <p:sp>
        <p:nvSpPr>
          <p:cNvPr id="3" name="Content Placeholder 2"/>
          <p:cNvSpPr>
            <a:spLocks noGrp="1"/>
          </p:cNvSpPr>
          <p:nvPr>
            <p:ph idx="1"/>
          </p:nvPr>
        </p:nvSpPr>
        <p:spPr/>
        <p:txBody>
          <a:bodyPr/>
          <a:lstStyle/>
          <a:p>
            <a:r>
              <a:rPr lang="en-US" dirty="0"/>
              <a:t>Into manufacturing of </a:t>
            </a:r>
            <a:r>
              <a:rPr lang="en-US" dirty="0" err="1"/>
              <a:t>Shikhar</a:t>
            </a:r>
            <a:r>
              <a:rPr lang="en-US" dirty="0"/>
              <a:t> Pan Masala and dealer in perfumes.</a:t>
            </a:r>
          </a:p>
          <a:p>
            <a:r>
              <a:rPr lang="en-US" dirty="0"/>
              <a:t>23 </a:t>
            </a:r>
            <a:r>
              <a:rPr lang="en-US" dirty="0" err="1"/>
              <a:t>kgs</a:t>
            </a:r>
            <a:r>
              <a:rPr lang="en-US" dirty="0"/>
              <a:t> of gold, worth Rs.200 </a:t>
            </a:r>
            <a:r>
              <a:rPr lang="en-US" dirty="0" err="1"/>
              <a:t>crores</a:t>
            </a:r>
            <a:r>
              <a:rPr lang="en-US" dirty="0"/>
              <a:t> and 600 </a:t>
            </a:r>
            <a:r>
              <a:rPr lang="en-US" dirty="0" err="1"/>
              <a:t>kgs</a:t>
            </a:r>
            <a:r>
              <a:rPr lang="en-US" dirty="0"/>
              <a:t> of sandal wood was recovered </a:t>
            </a:r>
          </a:p>
          <a:p>
            <a:r>
              <a:rPr lang="en-US" dirty="0"/>
              <a:t>The businessman used an old scooter and stayed at </a:t>
            </a:r>
            <a:r>
              <a:rPr lang="en-US" dirty="0" err="1"/>
              <a:t>Kannauj</a:t>
            </a:r>
            <a:r>
              <a:rPr lang="en-US" dirty="0"/>
              <a:t>, Kanpur</a:t>
            </a:r>
          </a:p>
          <a:p>
            <a:r>
              <a:rPr lang="en-US" dirty="0"/>
              <a:t>The businessman was arrested u/s.132 of CGST Act </a:t>
            </a:r>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59</a:t>
            </a:fld>
            <a:endParaRPr lang="en-US" dirty="0"/>
          </a:p>
        </p:txBody>
      </p:sp>
    </p:spTree>
    <p:extLst>
      <p:ext uri="{BB962C8B-B14F-4D97-AF65-F5344CB8AC3E}">
        <p14:creationId xmlns:p14="http://schemas.microsoft.com/office/powerpoint/2010/main" val="1710256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0ACA-6007-4490-A993-3C68530D0CB1}"/>
              </a:ext>
            </a:extLst>
          </p:cNvPr>
          <p:cNvSpPr>
            <a:spLocks noGrp="1"/>
          </p:cNvSpPr>
          <p:nvPr>
            <p:ph type="title"/>
          </p:nvPr>
        </p:nvSpPr>
        <p:spPr>
          <a:xfrm>
            <a:off x="232229" y="560541"/>
            <a:ext cx="11393714" cy="1700784"/>
          </a:xfrm>
        </p:spPr>
        <p:txBody>
          <a:bodyPr>
            <a:normAutofit fontScale="90000"/>
          </a:bodyPr>
          <a:lstStyle/>
          <a:p>
            <a:r>
              <a:rPr lang="en-US" sz="6700" dirty="0"/>
              <a:t>Applicable provision(sections)</a:t>
            </a:r>
            <a:br>
              <a:rPr lang="en-US" dirty="0"/>
            </a:br>
            <a:endParaRPr lang="en-IN" dirty="0"/>
          </a:p>
        </p:txBody>
      </p:sp>
      <p:sp>
        <p:nvSpPr>
          <p:cNvPr id="3" name="Content Placeholder 2">
            <a:extLst>
              <a:ext uri="{FF2B5EF4-FFF2-40B4-BE49-F238E27FC236}">
                <a16:creationId xmlns:a16="http://schemas.microsoft.com/office/drawing/2014/main" id="{B5D3B176-7789-453A-ACBF-065DC32ECDEF}"/>
              </a:ext>
            </a:extLst>
          </p:cNvPr>
          <p:cNvSpPr>
            <a:spLocks noGrp="1"/>
          </p:cNvSpPr>
          <p:nvPr>
            <p:ph idx="1"/>
          </p:nvPr>
        </p:nvSpPr>
        <p:spPr>
          <a:xfrm>
            <a:off x="87086" y="2365831"/>
            <a:ext cx="12104914" cy="5355770"/>
          </a:xfrm>
        </p:spPr>
        <p:txBody>
          <a:bodyPr>
            <a:normAutofit/>
          </a:bodyPr>
          <a:lstStyle/>
          <a:p>
            <a:r>
              <a:rPr lang="en-US" sz="1800" b="0" i="0" dirty="0">
                <a:solidFill>
                  <a:srgbClr val="000000"/>
                </a:solidFill>
                <a:effectLst/>
                <a:ea typeface="Verdana" panose="020B0604030504040204" pitchFamily="34" charset="0"/>
              </a:rPr>
              <a:t>The authorized officer is also permitted to pass orders placing a prohibition on the person in possession or control of the valuable article or thing from removing, parting with, or otherwise dealing with such article or thing without prior permission. The authorized officer also has the right to demand the services of any Police officer or any officer of the Central Government.</a:t>
            </a:r>
          </a:p>
          <a:p>
            <a:r>
              <a:rPr lang="en-US" sz="1800" b="0" i="0" dirty="0">
                <a:solidFill>
                  <a:srgbClr val="000000"/>
                </a:solidFill>
                <a:effectLst/>
                <a:ea typeface="Verdana" panose="020B0604030504040204" pitchFamily="34" charset="0"/>
              </a:rPr>
              <a:t>2.2.1 The authorized officer cannot seize stock-in-trade of a business and he can only make a note of inventory of such stock-in-trade. Irrespective of nature of business and stock held for such business whether it is jewelry, bullion, or any other valuable article or thing if such material is held by a person searched as stock-in-trade of his business, the same cannot be seized. </a:t>
            </a:r>
            <a:br>
              <a:rPr lang="en-US" sz="2800" dirty="0">
                <a:ea typeface="Verdana" panose="020B0604030504040204" pitchFamily="34" charset="0"/>
              </a:rPr>
            </a:br>
            <a:br>
              <a:rPr lang="en-US" dirty="0">
                <a:ea typeface="Verdana" panose="020B0604030504040204" pitchFamily="34" charset="0"/>
              </a:rPr>
            </a:br>
            <a:br>
              <a:rPr lang="en-US" dirty="0">
                <a:ea typeface="Verdana" panose="020B0604030504040204" pitchFamily="34" charset="0"/>
              </a:rPr>
            </a:br>
            <a:endParaRPr lang="en-IN" dirty="0">
              <a:ea typeface="Verdana" panose="020B0604030504040204" pitchFamily="34" charset="0"/>
            </a:endParaRPr>
          </a:p>
        </p:txBody>
      </p:sp>
      <p:pic>
        <p:nvPicPr>
          <p:cNvPr id="4" name="Picture 4" descr="Buy Taxmann&amp;#39;s Income Tax Act with Supplement-As Amended by The Taxation and  Other Laws (Relaxation and Amendment of Certain Provisions) Act 2020  (September 2020 Edition) Book Online at Low Prices in India |">
            <a:extLst>
              <a:ext uri="{FF2B5EF4-FFF2-40B4-BE49-F238E27FC236}">
                <a16:creationId xmlns:a16="http://schemas.microsoft.com/office/drawing/2014/main" id="{F1C73299-22BE-4EDF-B640-F9E5FFA97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73" y="180753"/>
            <a:ext cx="3967970" cy="193512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75B37CA-443D-4508-B42C-76092590A5C4}"/>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56134B94-4CD6-453D-B856-E3E86E3BBBC3}"/>
              </a:ext>
            </a:extLst>
          </p:cNvPr>
          <p:cNvSpPr>
            <a:spLocks noGrp="1"/>
          </p:cNvSpPr>
          <p:nvPr>
            <p:ph type="sldNum" sz="quarter" idx="12"/>
          </p:nvPr>
        </p:nvSpPr>
        <p:spPr/>
        <p:txBody>
          <a:bodyPr/>
          <a:lstStyle/>
          <a:p>
            <a:pPr algn="l"/>
            <a:fld id="{F97E8200-1950-409B-82E7-99938E7AE355}" type="slidenum">
              <a:rPr lang="en-US" smtClean="0"/>
              <a:pPr algn="l"/>
              <a:t>6</a:t>
            </a:fld>
            <a:endParaRPr lang="en-US" dirty="0"/>
          </a:p>
        </p:txBody>
      </p:sp>
    </p:spTree>
    <p:extLst>
      <p:ext uri="{BB962C8B-B14F-4D97-AF65-F5344CB8AC3E}">
        <p14:creationId xmlns:p14="http://schemas.microsoft.com/office/powerpoint/2010/main" val="347504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Piyush</a:t>
            </a:r>
            <a:r>
              <a:rPr lang="en-US" dirty="0"/>
              <a:t> Jain</a:t>
            </a:r>
            <a:endParaRPr lang="en-IN" dirty="0"/>
          </a:p>
        </p:txBody>
      </p:sp>
      <p:sp>
        <p:nvSpPr>
          <p:cNvPr id="3" name="Content Placeholder 2"/>
          <p:cNvSpPr>
            <a:spLocks noGrp="1"/>
          </p:cNvSpPr>
          <p:nvPr>
            <p:ph idx="1"/>
          </p:nvPr>
        </p:nvSpPr>
        <p:spPr/>
        <p:txBody>
          <a:bodyPr>
            <a:normAutofit/>
          </a:bodyPr>
          <a:lstStyle/>
          <a:p>
            <a:r>
              <a:rPr lang="en-US" dirty="0"/>
              <a:t>The actual stock kept at the factory was tallied with the stock recorded in books of accounts.  The authorities found a shortage of raw material and finished products.  </a:t>
            </a:r>
          </a:p>
          <a:p>
            <a:r>
              <a:rPr lang="en-US" dirty="0"/>
              <a:t>This corroborated that the manufacturer was indulging in wrongful removal of goods with the help of transporter, who used to issue fake invoices.</a:t>
            </a:r>
          </a:p>
          <a:p>
            <a:r>
              <a:rPr lang="en-US" dirty="0"/>
              <a:t>Authorities seized Rs.250 </a:t>
            </a:r>
            <a:r>
              <a:rPr lang="en-US" dirty="0" err="1"/>
              <a:t>crores</a:t>
            </a:r>
            <a:r>
              <a:rPr lang="en-US" dirty="0"/>
              <a:t> cash.</a:t>
            </a:r>
          </a:p>
          <a:p>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60</a:t>
            </a:fld>
            <a:endParaRPr lang="en-US" dirty="0"/>
          </a:p>
        </p:txBody>
      </p:sp>
    </p:spTree>
    <p:extLst>
      <p:ext uri="{BB962C8B-B14F-4D97-AF65-F5344CB8AC3E}">
        <p14:creationId xmlns:p14="http://schemas.microsoft.com/office/powerpoint/2010/main" val="3058007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Pushpakraj</a:t>
            </a:r>
            <a:r>
              <a:rPr lang="en-US" dirty="0"/>
              <a:t> Jain </a:t>
            </a:r>
            <a:endParaRPr lang="en-IN" dirty="0"/>
          </a:p>
        </p:txBody>
      </p:sp>
      <p:sp>
        <p:nvSpPr>
          <p:cNvPr id="3" name="Content Placeholder 2"/>
          <p:cNvSpPr>
            <a:spLocks noGrp="1"/>
          </p:cNvSpPr>
          <p:nvPr>
            <p:ph idx="1"/>
          </p:nvPr>
        </p:nvSpPr>
        <p:spPr/>
        <p:txBody>
          <a:bodyPr/>
          <a:lstStyle/>
          <a:p>
            <a:r>
              <a:rPr lang="en-US" dirty="0"/>
              <a:t>Also known as </a:t>
            </a:r>
            <a:r>
              <a:rPr lang="en-US" dirty="0" err="1"/>
              <a:t>Pampi</a:t>
            </a:r>
            <a:r>
              <a:rPr lang="en-US" dirty="0"/>
              <a:t> Jain </a:t>
            </a:r>
            <a:endParaRPr lang="en-IN" dirty="0"/>
          </a:p>
          <a:p>
            <a:r>
              <a:rPr lang="en-US" dirty="0" err="1"/>
              <a:t>Rs</a:t>
            </a:r>
            <a:r>
              <a:rPr lang="en-US" dirty="0"/>
              <a:t>. 150 </a:t>
            </a:r>
            <a:r>
              <a:rPr lang="en-US" dirty="0" err="1"/>
              <a:t>crores</a:t>
            </a:r>
            <a:r>
              <a:rPr lang="en-US" dirty="0"/>
              <a:t> of tax evasion found.</a:t>
            </a:r>
          </a:p>
          <a:p>
            <a:r>
              <a:rPr lang="en-US" dirty="0"/>
              <a:t>There existed a joint venture between </a:t>
            </a:r>
            <a:r>
              <a:rPr lang="en-US" dirty="0" err="1"/>
              <a:t>Pampi</a:t>
            </a:r>
            <a:r>
              <a:rPr lang="en-US" dirty="0"/>
              <a:t> Jain and </a:t>
            </a:r>
            <a:r>
              <a:rPr lang="en-US" dirty="0" err="1"/>
              <a:t>Bhoomi</a:t>
            </a:r>
            <a:r>
              <a:rPr lang="en-US" dirty="0"/>
              <a:t> Developers.</a:t>
            </a:r>
          </a:p>
          <a:p>
            <a:r>
              <a:rPr lang="en-US" dirty="0" err="1"/>
              <a:t>Pampi</a:t>
            </a:r>
            <a:r>
              <a:rPr lang="en-US" dirty="0"/>
              <a:t> launched the “</a:t>
            </a:r>
            <a:r>
              <a:rPr lang="en-US" dirty="0" err="1"/>
              <a:t>Samajwadi</a:t>
            </a:r>
            <a:r>
              <a:rPr lang="en-US" dirty="0"/>
              <a:t> </a:t>
            </a:r>
            <a:r>
              <a:rPr lang="en-US" dirty="0" err="1"/>
              <a:t>Ittra</a:t>
            </a:r>
            <a:r>
              <a:rPr lang="en-US" dirty="0"/>
              <a:t>” a perfume in the month of December 2021.  </a:t>
            </a:r>
          </a:p>
          <a:p>
            <a:endParaRPr lang="en-US"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61</a:t>
            </a:fld>
            <a:endParaRPr lang="en-US" dirty="0"/>
          </a:p>
        </p:txBody>
      </p:sp>
    </p:spTree>
    <p:extLst>
      <p:ext uri="{BB962C8B-B14F-4D97-AF65-F5344CB8AC3E}">
        <p14:creationId xmlns:p14="http://schemas.microsoft.com/office/powerpoint/2010/main" val="12229900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Pushpakraj</a:t>
            </a:r>
            <a:r>
              <a:rPr lang="en-US" dirty="0"/>
              <a:t> </a:t>
            </a:r>
            <a:r>
              <a:rPr lang="en-US" dirty="0" err="1"/>
              <a:t>jain</a:t>
            </a:r>
            <a:r>
              <a:rPr lang="en-US" dirty="0"/>
              <a:t> </a:t>
            </a:r>
            <a:endParaRPr lang="en-IN" dirty="0"/>
          </a:p>
        </p:txBody>
      </p:sp>
      <p:sp>
        <p:nvSpPr>
          <p:cNvPr id="3" name="Content Placeholder 2"/>
          <p:cNvSpPr>
            <a:spLocks noGrp="1"/>
          </p:cNvSpPr>
          <p:nvPr>
            <p:ph idx="1"/>
          </p:nvPr>
        </p:nvSpPr>
        <p:spPr/>
        <p:txBody>
          <a:bodyPr>
            <a:normAutofit lnSpcReduction="10000"/>
          </a:bodyPr>
          <a:lstStyle/>
          <a:p>
            <a:r>
              <a:rPr lang="en-US" dirty="0"/>
              <a:t>Stock manipulation, fudging of accounts (shifting of profits from taxable unit to exempt unit) and regular tax evasion was found.</a:t>
            </a:r>
          </a:p>
          <a:p>
            <a:r>
              <a:rPr lang="en-US" dirty="0"/>
              <a:t>Inflation of expenses, cash sales of about 35-40% was found.</a:t>
            </a:r>
          </a:p>
          <a:p>
            <a:r>
              <a:rPr lang="en-US" dirty="0"/>
              <a:t>Unaccounted income was invested in real estate in Mumbai.</a:t>
            </a:r>
          </a:p>
          <a:p>
            <a:r>
              <a:rPr lang="en-US" dirty="0"/>
              <a:t>Acquisition of properties in India and UAE.</a:t>
            </a:r>
          </a:p>
          <a:p>
            <a:r>
              <a:rPr lang="en-US" dirty="0"/>
              <a:t>The Offshore entities were not declared in Schedule FA of the Income Tax return.</a:t>
            </a:r>
          </a:p>
          <a:p>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62</a:t>
            </a:fld>
            <a:endParaRPr lang="en-US" dirty="0"/>
          </a:p>
        </p:txBody>
      </p:sp>
    </p:spTree>
    <p:extLst>
      <p:ext uri="{BB962C8B-B14F-4D97-AF65-F5344CB8AC3E}">
        <p14:creationId xmlns:p14="http://schemas.microsoft.com/office/powerpoint/2010/main" val="31862246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Ajay Chaudhary </a:t>
            </a:r>
            <a:endParaRPr lang="en-IN" dirty="0"/>
          </a:p>
        </p:txBody>
      </p:sp>
      <p:sp>
        <p:nvSpPr>
          <p:cNvPr id="3" name="Content Placeholder 2"/>
          <p:cNvSpPr>
            <a:spLocks noGrp="1"/>
          </p:cNvSpPr>
          <p:nvPr>
            <p:ph idx="1"/>
          </p:nvPr>
        </p:nvSpPr>
        <p:spPr/>
        <p:txBody>
          <a:bodyPr>
            <a:normAutofit fontScale="92500" lnSpcReduction="10000"/>
          </a:bodyPr>
          <a:lstStyle/>
          <a:p>
            <a:r>
              <a:rPr lang="en-US" dirty="0"/>
              <a:t>Owner of ACE Builder Group.</a:t>
            </a:r>
          </a:p>
          <a:p>
            <a:r>
              <a:rPr lang="en-US" dirty="0"/>
              <a:t>Close to </a:t>
            </a:r>
            <a:r>
              <a:rPr lang="en-US" dirty="0" err="1"/>
              <a:t>Samajwadi</a:t>
            </a:r>
            <a:r>
              <a:rPr lang="en-US" dirty="0"/>
              <a:t> party, and a prominent builder in the LCR region.</a:t>
            </a:r>
          </a:p>
          <a:p>
            <a:r>
              <a:rPr lang="en-US" dirty="0"/>
              <a:t>The Income Tax raids were conducted together information on the money transactions of the Builder.</a:t>
            </a:r>
          </a:p>
          <a:p>
            <a:r>
              <a:rPr lang="en-US" dirty="0"/>
              <a:t>The Income Tax department has a doubt regarding tax evasion and after getting more information they decided to conduct a raid.</a:t>
            </a:r>
          </a:p>
          <a:p>
            <a:r>
              <a:rPr lang="en-US" dirty="0"/>
              <a:t>The department is examining the hard disk and the digital equipment's of the builder.  They are also examining the balance sheet of the company.</a:t>
            </a:r>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63</a:t>
            </a:fld>
            <a:endParaRPr lang="en-US" dirty="0"/>
          </a:p>
        </p:txBody>
      </p:sp>
    </p:spTree>
    <p:extLst>
      <p:ext uri="{BB962C8B-B14F-4D97-AF65-F5344CB8AC3E}">
        <p14:creationId xmlns:p14="http://schemas.microsoft.com/office/powerpoint/2010/main" val="427118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Skandhanshi</a:t>
            </a:r>
            <a:r>
              <a:rPr lang="en-US" dirty="0"/>
              <a:t> Infra projects.</a:t>
            </a:r>
            <a:endParaRPr lang="en-IN" dirty="0"/>
          </a:p>
        </p:txBody>
      </p:sp>
      <p:sp>
        <p:nvSpPr>
          <p:cNvPr id="3" name="Content Placeholder 2"/>
          <p:cNvSpPr>
            <a:spLocks noGrp="1"/>
          </p:cNvSpPr>
          <p:nvPr>
            <p:ph idx="1"/>
          </p:nvPr>
        </p:nvSpPr>
        <p:spPr/>
        <p:txBody>
          <a:bodyPr/>
          <a:lstStyle/>
          <a:p>
            <a:r>
              <a:rPr lang="en-US" dirty="0"/>
              <a:t>Income Tax searches were conducted on January 6, 2022 on the company and Raga </a:t>
            </a:r>
            <a:r>
              <a:rPr lang="en-US" dirty="0" err="1"/>
              <a:t>Mayuri</a:t>
            </a:r>
            <a:r>
              <a:rPr lang="en-US" dirty="0"/>
              <a:t> Developer and </a:t>
            </a:r>
            <a:r>
              <a:rPr lang="en-US" dirty="0" err="1"/>
              <a:t>Nabya</a:t>
            </a:r>
            <a:r>
              <a:rPr lang="en-US" dirty="0"/>
              <a:t> Developers.</a:t>
            </a:r>
          </a:p>
          <a:p>
            <a:r>
              <a:rPr lang="en-US" dirty="0"/>
              <a:t>A large amount of cash was seized.</a:t>
            </a:r>
          </a:p>
          <a:p>
            <a:r>
              <a:rPr lang="en-US" dirty="0"/>
              <a:t>The department is examining several real estate transactions </a:t>
            </a:r>
          </a:p>
          <a:p>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64</a:t>
            </a:fld>
            <a:endParaRPr lang="en-US" dirty="0"/>
          </a:p>
        </p:txBody>
      </p:sp>
    </p:spTree>
    <p:extLst>
      <p:ext uri="{BB962C8B-B14F-4D97-AF65-F5344CB8AC3E}">
        <p14:creationId xmlns:p14="http://schemas.microsoft.com/office/powerpoint/2010/main" val="3329177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Dainik</a:t>
            </a:r>
            <a:r>
              <a:rPr lang="en-US" dirty="0"/>
              <a:t> </a:t>
            </a:r>
            <a:r>
              <a:rPr lang="en-US" dirty="0" err="1"/>
              <a:t>Bhaskar</a:t>
            </a:r>
            <a:endParaRPr lang="en-IN" dirty="0"/>
          </a:p>
        </p:txBody>
      </p:sp>
      <p:sp>
        <p:nvSpPr>
          <p:cNvPr id="3" name="Content Placeholder 2"/>
          <p:cNvSpPr>
            <a:spLocks noGrp="1"/>
          </p:cNvSpPr>
          <p:nvPr>
            <p:ph idx="1"/>
          </p:nvPr>
        </p:nvSpPr>
        <p:spPr/>
        <p:txBody>
          <a:bodyPr>
            <a:normAutofit fontScale="92500" lnSpcReduction="20000"/>
          </a:bodyPr>
          <a:lstStyle/>
          <a:p>
            <a:r>
              <a:rPr lang="en-US" dirty="0"/>
              <a:t>The Income Tax searches were conducted on the DB Group allegedly for pointing out “true pictures of GOI inefficiency before the country during the second wave of </a:t>
            </a:r>
            <a:r>
              <a:rPr lang="en-US" dirty="0" err="1"/>
              <a:t>Covid</a:t>
            </a:r>
            <a:r>
              <a:rPr lang="en-US" dirty="0"/>
              <a:t> 19”.  </a:t>
            </a:r>
          </a:p>
          <a:p>
            <a:r>
              <a:rPr lang="en-US" dirty="0"/>
              <a:t>The department found huge tax evasions, bogus expenses and purchases using shell companies.</a:t>
            </a:r>
          </a:p>
          <a:p>
            <a:r>
              <a:rPr lang="en-US" dirty="0"/>
              <a:t>The DB Group had floated several paper companies, with their employees as shareholders and as directors.</a:t>
            </a:r>
          </a:p>
          <a:p>
            <a:r>
              <a:rPr lang="en-US" dirty="0"/>
              <a:t>The money was syphoned off and routed back into various personals and business investments.  </a:t>
            </a:r>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65</a:t>
            </a:fld>
            <a:endParaRPr lang="en-US" dirty="0"/>
          </a:p>
        </p:txBody>
      </p:sp>
    </p:spTree>
    <p:extLst>
      <p:ext uri="{BB962C8B-B14F-4D97-AF65-F5344CB8AC3E}">
        <p14:creationId xmlns:p14="http://schemas.microsoft.com/office/powerpoint/2010/main" val="36991338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analytics	</a:t>
            </a:r>
            <a:endParaRPr lang="en-IN" dirty="0"/>
          </a:p>
        </p:txBody>
      </p:sp>
      <p:sp>
        <p:nvSpPr>
          <p:cNvPr id="3" name="Content Placeholder 2"/>
          <p:cNvSpPr>
            <a:spLocks noGrp="1"/>
          </p:cNvSpPr>
          <p:nvPr>
            <p:ph idx="1"/>
          </p:nvPr>
        </p:nvSpPr>
        <p:spPr/>
        <p:txBody>
          <a:bodyPr/>
          <a:lstStyle/>
          <a:p>
            <a:pPr algn="just"/>
            <a:r>
              <a:rPr lang="en-US" dirty="0"/>
              <a:t>The Income Tax department has been heavily relying upon risk based tax audit.</a:t>
            </a:r>
          </a:p>
          <a:p>
            <a:pPr algn="just"/>
            <a:r>
              <a:rPr lang="en-US" dirty="0"/>
              <a:t>The department is using big Data Analytics and also using deeper data mining methodology for conducting Income Tax searches on the assesses.  </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66</a:t>
            </a:fld>
            <a:endParaRPr lang="en-US" dirty="0"/>
          </a:p>
        </p:txBody>
      </p:sp>
    </p:spTree>
    <p:extLst>
      <p:ext uri="{BB962C8B-B14F-4D97-AF65-F5344CB8AC3E}">
        <p14:creationId xmlns:p14="http://schemas.microsoft.com/office/powerpoint/2010/main" val="3689433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Saravana Super stores</a:t>
            </a:r>
            <a:endParaRPr lang="en-IN" dirty="0"/>
          </a:p>
        </p:txBody>
      </p:sp>
      <p:sp>
        <p:nvSpPr>
          <p:cNvPr id="3" name="Content Placeholder 2"/>
          <p:cNvSpPr>
            <a:spLocks noGrp="1"/>
          </p:cNvSpPr>
          <p:nvPr>
            <p:ph idx="1"/>
          </p:nvPr>
        </p:nvSpPr>
        <p:spPr/>
        <p:txBody>
          <a:bodyPr>
            <a:normAutofit/>
          </a:bodyPr>
          <a:lstStyle/>
          <a:p>
            <a:r>
              <a:rPr lang="en-US" dirty="0"/>
              <a:t>Income Tax department conducted searches on 7</a:t>
            </a:r>
            <a:r>
              <a:rPr lang="en-US" baseline="30000" dirty="0"/>
              <a:t>th</a:t>
            </a:r>
            <a:r>
              <a:rPr lang="en-US" dirty="0"/>
              <a:t> December, 2021.</a:t>
            </a:r>
          </a:p>
          <a:p>
            <a:r>
              <a:rPr lang="en-US" dirty="0"/>
              <a:t>Rs.10 crores cash and Rs.6 crores of Jewellery which was </a:t>
            </a:r>
            <a:r>
              <a:rPr lang="en-US" dirty="0" err="1"/>
              <a:t>unaccounting</a:t>
            </a:r>
            <a:r>
              <a:rPr lang="en-US" dirty="0"/>
              <a:t> was found.  </a:t>
            </a:r>
          </a:p>
          <a:p>
            <a:r>
              <a:rPr lang="en-US" dirty="0"/>
              <a:t>Large scale manipulation of books of accounts was found.</a:t>
            </a:r>
          </a:p>
          <a:p>
            <a:r>
              <a:rPr lang="en-US" dirty="0"/>
              <a:t>Suppression of sales of more than Rs.1000 crores was found.</a:t>
            </a:r>
          </a:p>
          <a:p>
            <a:r>
              <a:rPr lang="en-US" dirty="0"/>
              <a:t>Cash purchases of more than Rs.150 </a:t>
            </a:r>
            <a:r>
              <a:rPr lang="en-US" dirty="0" err="1"/>
              <a:t>crores</a:t>
            </a:r>
            <a:r>
              <a:rPr lang="en-US" dirty="0"/>
              <a:t> in textiles was found.</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67</a:t>
            </a:fld>
            <a:endParaRPr lang="en-US" dirty="0"/>
          </a:p>
        </p:txBody>
      </p:sp>
    </p:spTree>
    <p:extLst>
      <p:ext uri="{BB962C8B-B14F-4D97-AF65-F5344CB8AC3E}">
        <p14:creationId xmlns:p14="http://schemas.microsoft.com/office/powerpoint/2010/main" val="418926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Saravana Super stores</a:t>
            </a:r>
            <a:endParaRPr lang="en-IN" dirty="0"/>
          </a:p>
        </p:txBody>
      </p:sp>
      <p:sp>
        <p:nvSpPr>
          <p:cNvPr id="3" name="Content Placeholder 2"/>
          <p:cNvSpPr>
            <a:spLocks noGrp="1"/>
          </p:cNvSpPr>
          <p:nvPr>
            <p:ph idx="1"/>
          </p:nvPr>
        </p:nvSpPr>
        <p:spPr/>
        <p:txBody>
          <a:bodyPr/>
          <a:lstStyle/>
          <a:p>
            <a:r>
              <a:rPr lang="en-US" dirty="0"/>
              <a:t>Bogus bills of more than Rs.80 crores was found.</a:t>
            </a:r>
          </a:p>
          <a:p>
            <a:r>
              <a:rPr lang="en-US" dirty="0"/>
              <a:t>Unaccounted purchase of gold was found.</a:t>
            </a:r>
          </a:p>
          <a:p>
            <a:r>
              <a:rPr lang="en-US" dirty="0"/>
              <a:t>The company inflated manufacturing expenses of Jewellery.</a:t>
            </a:r>
          </a:p>
          <a:p>
            <a:r>
              <a:rPr lang="en-US" dirty="0"/>
              <a:t>Unaccounted rental receipts were found.</a:t>
            </a:r>
          </a:p>
          <a:p>
            <a:r>
              <a:rPr lang="en-US" dirty="0"/>
              <a:t>Unaccounted scraps of more than Rs.7 crores was found.</a:t>
            </a:r>
          </a:p>
          <a:p>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68</a:t>
            </a:fld>
            <a:endParaRPr lang="en-US" dirty="0"/>
          </a:p>
        </p:txBody>
      </p:sp>
    </p:spTree>
    <p:extLst>
      <p:ext uri="{BB962C8B-B14F-4D97-AF65-F5344CB8AC3E}">
        <p14:creationId xmlns:p14="http://schemas.microsoft.com/office/powerpoint/2010/main" val="17707984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Stainless companies in Gujarat.</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In December, 2021 the Income Tax department found unaccounted transactions of more than Rs.500 crores in companies who manufactures stainless steel and metal pipes.</a:t>
            </a:r>
          </a:p>
          <a:p>
            <a:pPr algn="just"/>
            <a:r>
              <a:rPr lang="en-US" dirty="0"/>
              <a:t>Unaccounted sales of goods and scrap sales in cash which was not accounted was found.</a:t>
            </a:r>
          </a:p>
          <a:p>
            <a:pPr algn="just"/>
            <a:r>
              <a:rPr lang="en-US" dirty="0"/>
              <a:t>Unaccounted cash loans and advances, interest earned thereon was found.</a:t>
            </a:r>
          </a:p>
          <a:p>
            <a:pPr algn="just"/>
            <a:r>
              <a:rPr lang="en-US" dirty="0"/>
              <a:t>Expenses in cash, bogus expenses, bogus purchases, unaccounted land investment details were found during the course of the raids.</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69</a:t>
            </a:fld>
            <a:endParaRPr lang="en-US" dirty="0"/>
          </a:p>
        </p:txBody>
      </p:sp>
    </p:spTree>
    <p:extLst>
      <p:ext uri="{BB962C8B-B14F-4D97-AF65-F5344CB8AC3E}">
        <p14:creationId xmlns:p14="http://schemas.microsoft.com/office/powerpoint/2010/main" val="521803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CF64-69FA-4F9B-B13C-91824375B7BB}"/>
              </a:ext>
            </a:extLst>
          </p:cNvPr>
          <p:cNvSpPr>
            <a:spLocks noGrp="1"/>
          </p:cNvSpPr>
          <p:nvPr>
            <p:ph type="title"/>
          </p:nvPr>
        </p:nvSpPr>
        <p:spPr>
          <a:xfrm>
            <a:off x="109515" y="339079"/>
            <a:ext cx="10268712" cy="1700784"/>
          </a:xfrm>
        </p:spPr>
        <p:txBody>
          <a:bodyPr>
            <a:normAutofit/>
          </a:bodyPr>
          <a:lstStyle/>
          <a:p>
            <a:r>
              <a:rPr lang="en-US" sz="3200" b="1" i="0" dirty="0">
                <a:effectLst/>
              </a:rPr>
              <a:t>Circumstances in which search can be carried out</a:t>
            </a:r>
            <a:endParaRPr lang="en-IN" sz="9600" dirty="0"/>
          </a:p>
        </p:txBody>
      </p:sp>
      <p:sp>
        <p:nvSpPr>
          <p:cNvPr id="3" name="Content Placeholder 2">
            <a:extLst>
              <a:ext uri="{FF2B5EF4-FFF2-40B4-BE49-F238E27FC236}">
                <a16:creationId xmlns:a16="http://schemas.microsoft.com/office/drawing/2014/main" id="{E366B3B7-A65F-4D71-B1D2-9440AF5E7FA7}"/>
              </a:ext>
            </a:extLst>
          </p:cNvPr>
          <p:cNvSpPr>
            <a:spLocks noGrp="1"/>
          </p:cNvSpPr>
          <p:nvPr>
            <p:ph idx="1"/>
          </p:nvPr>
        </p:nvSpPr>
        <p:spPr>
          <a:xfrm>
            <a:off x="109515" y="2364468"/>
            <a:ext cx="11841479" cy="4376574"/>
          </a:xfrm>
        </p:spPr>
        <p:txBody>
          <a:bodyPr/>
          <a:lstStyle/>
          <a:p>
            <a:pPr marL="285750" indent="-285750">
              <a:buFont typeface="Arial" panose="020B0604020202020204" pitchFamily="34" charset="0"/>
              <a:buChar char="•"/>
            </a:pPr>
            <a:r>
              <a:rPr lang="en-US" sz="2400" b="1" i="0" dirty="0">
                <a:solidFill>
                  <a:schemeClr val="accent3">
                    <a:lumMod val="75000"/>
                  </a:schemeClr>
                </a:solidFill>
                <a:effectLst/>
              </a:rPr>
              <a:t>Circumstances in which search can be carried out</a:t>
            </a:r>
            <a:endParaRPr lang="en-US" sz="2400" b="0" i="0" dirty="0">
              <a:solidFill>
                <a:schemeClr val="accent3">
                  <a:lumMod val="75000"/>
                </a:schemeClr>
              </a:solidFill>
              <a:effectLst/>
            </a:endParaRPr>
          </a:p>
          <a:p>
            <a:r>
              <a:rPr lang="en-US" sz="1800" b="0" i="0" dirty="0">
                <a:solidFill>
                  <a:srgbClr val="000000"/>
                </a:solidFill>
                <a:effectLst/>
              </a:rPr>
              <a:t>The powers of search can be exercised when the authorised officer has reason to believe that:</a:t>
            </a:r>
          </a:p>
          <a:p>
            <a:pPr>
              <a:buFont typeface="+mj-lt"/>
              <a:buAutoNum type="alphaLcPeriod"/>
            </a:pPr>
            <a:r>
              <a:rPr lang="en-US" sz="1800" b="0" i="0" dirty="0">
                <a:solidFill>
                  <a:srgbClr val="000000"/>
                </a:solidFill>
                <a:effectLst/>
              </a:rPr>
              <a:t>Any person has omitted or failed to produce books of account or documents as required by any summons or notice issued,</a:t>
            </a:r>
          </a:p>
          <a:p>
            <a:pPr>
              <a:buFont typeface="+mj-lt"/>
              <a:buAutoNum type="alphaLcPeriod"/>
            </a:pPr>
            <a:r>
              <a:rPr lang="en-US" sz="1800" b="0" i="0" dirty="0">
                <a:solidFill>
                  <a:srgbClr val="000000"/>
                </a:solidFill>
                <a:effectLst/>
              </a:rPr>
              <a:t>Any person to whom, when so summoned to produce the documents, etc., will not or would not produce books of account or documents,</a:t>
            </a:r>
          </a:p>
          <a:p>
            <a:pPr>
              <a:buFont typeface="+mj-lt"/>
              <a:buAutoNum type="alphaLcPeriod"/>
            </a:pPr>
            <a:r>
              <a:rPr lang="en-US" sz="1800" b="0" i="0" dirty="0">
                <a:solidFill>
                  <a:srgbClr val="000000"/>
                </a:solidFill>
                <a:effectLst/>
              </a:rPr>
              <a:t>Any person is in possession of money, bullion, </a:t>
            </a:r>
            <a:r>
              <a:rPr lang="en-US" sz="1800" b="0" i="0" dirty="0" err="1">
                <a:solidFill>
                  <a:srgbClr val="000000"/>
                </a:solidFill>
                <a:effectLst/>
              </a:rPr>
              <a:t>jewellery</a:t>
            </a:r>
            <a:r>
              <a:rPr lang="en-US" sz="1800" b="0" i="0" dirty="0">
                <a:solidFill>
                  <a:srgbClr val="000000"/>
                </a:solidFill>
                <a:effectLst/>
              </a:rPr>
              <a:t> or other valuable article or thing representing, income or property which has not been disclosed or would not be disclosed for purposes of the Income-tax Act.</a:t>
            </a:r>
          </a:p>
          <a:p>
            <a:endParaRPr lang="en-IN" dirty="0"/>
          </a:p>
        </p:txBody>
      </p:sp>
      <p:sp>
        <p:nvSpPr>
          <p:cNvPr id="4" name="Footer Placeholder 3">
            <a:extLst>
              <a:ext uri="{FF2B5EF4-FFF2-40B4-BE49-F238E27FC236}">
                <a16:creationId xmlns:a16="http://schemas.microsoft.com/office/drawing/2014/main" id="{04E80F8A-9DD5-4888-9DFD-D8A81945B479}"/>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a:extLst>
              <a:ext uri="{FF2B5EF4-FFF2-40B4-BE49-F238E27FC236}">
                <a16:creationId xmlns:a16="http://schemas.microsoft.com/office/drawing/2014/main" id="{75F55F85-B712-4DC2-84CC-56C5927EA279}"/>
              </a:ext>
            </a:extLst>
          </p:cNvPr>
          <p:cNvSpPr>
            <a:spLocks noGrp="1"/>
          </p:cNvSpPr>
          <p:nvPr>
            <p:ph type="sldNum" sz="quarter" idx="12"/>
          </p:nvPr>
        </p:nvSpPr>
        <p:spPr/>
        <p:txBody>
          <a:bodyPr/>
          <a:lstStyle/>
          <a:p>
            <a:pPr algn="l"/>
            <a:fld id="{F97E8200-1950-409B-82E7-99938E7AE355}" type="slidenum">
              <a:rPr lang="en-US" smtClean="0"/>
              <a:pPr algn="l"/>
              <a:t>7</a:t>
            </a:fld>
            <a:endParaRPr lang="en-US" dirty="0"/>
          </a:p>
        </p:txBody>
      </p:sp>
    </p:spTree>
    <p:extLst>
      <p:ext uri="{BB962C8B-B14F-4D97-AF65-F5344CB8AC3E}">
        <p14:creationId xmlns:p14="http://schemas.microsoft.com/office/powerpoint/2010/main" val="34017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Deleted </a:t>
            </a:r>
            <a:r>
              <a:rPr lang="en-US" dirty="0" err="1"/>
              <a:t>Whatsapp</a:t>
            </a:r>
            <a:r>
              <a:rPr lang="en-US" dirty="0"/>
              <a:t> messages </a:t>
            </a:r>
            <a:endParaRPr lang="en-IN" dirty="0"/>
          </a:p>
        </p:txBody>
      </p:sp>
      <p:sp>
        <p:nvSpPr>
          <p:cNvPr id="3" name="Content Placeholder 2"/>
          <p:cNvSpPr>
            <a:spLocks noGrp="1"/>
          </p:cNvSpPr>
          <p:nvPr>
            <p:ph idx="1"/>
          </p:nvPr>
        </p:nvSpPr>
        <p:spPr/>
        <p:txBody>
          <a:bodyPr/>
          <a:lstStyle/>
          <a:p>
            <a:pPr algn="just"/>
            <a:r>
              <a:rPr lang="en-US" dirty="0"/>
              <a:t>The Income Tax Department recovered deleted WhatsApp messages and unearthed various evidences of obtaining huge accommodation entries (bogus business entries in books of accounts) by the said stainless steel company to reduce the income tax liability.</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70</a:t>
            </a:fld>
            <a:endParaRPr lang="en-US" dirty="0"/>
          </a:p>
        </p:txBody>
      </p:sp>
    </p:spTree>
    <p:extLst>
      <p:ext uri="{BB962C8B-B14F-4D97-AF65-F5344CB8AC3E}">
        <p14:creationId xmlns:p14="http://schemas.microsoft.com/office/powerpoint/2010/main" val="1276903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Maharashtra urban credit coop. bank.</a:t>
            </a:r>
            <a:endParaRPr lang="en-IN" dirty="0"/>
          </a:p>
        </p:txBody>
      </p:sp>
      <p:sp>
        <p:nvSpPr>
          <p:cNvPr id="3" name="Content Placeholder 2"/>
          <p:cNvSpPr>
            <a:spLocks noGrp="1"/>
          </p:cNvSpPr>
          <p:nvPr>
            <p:ph idx="1"/>
          </p:nvPr>
        </p:nvSpPr>
        <p:spPr/>
        <p:txBody>
          <a:bodyPr>
            <a:normAutofit lnSpcReduction="10000"/>
          </a:bodyPr>
          <a:lstStyle/>
          <a:p>
            <a:pPr algn="just"/>
            <a:r>
              <a:rPr lang="en-US" dirty="0"/>
              <a:t>The Income Tax department carried out search and seizure operations at the HQ and branches of the above bank and restrained Rs.553.72 crores in October 2021.</a:t>
            </a:r>
          </a:p>
          <a:p>
            <a:pPr algn="just"/>
            <a:r>
              <a:rPr lang="en-US" dirty="0"/>
              <a:t>The department on the basis of bank data on core banking solutions and statements of key managerial </a:t>
            </a:r>
            <a:r>
              <a:rPr lang="en-US" dirty="0" err="1"/>
              <a:t>personnels</a:t>
            </a:r>
            <a:r>
              <a:rPr lang="en-US" dirty="0"/>
              <a:t> revealed glaring irregularities in opening bank accounts.</a:t>
            </a:r>
          </a:p>
          <a:p>
            <a:pPr algn="just"/>
            <a:r>
              <a:rPr lang="en-US" dirty="0"/>
              <a:t>More than 1200 new bank accounts were opened without PAN and without following KYC documentation </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71</a:t>
            </a:fld>
            <a:endParaRPr lang="en-US" dirty="0"/>
          </a:p>
        </p:txBody>
      </p:sp>
    </p:spTree>
    <p:extLst>
      <p:ext uri="{BB962C8B-B14F-4D97-AF65-F5344CB8AC3E}">
        <p14:creationId xmlns:p14="http://schemas.microsoft.com/office/powerpoint/2010/main" val="73323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Maharashtra urban credit coop. bank</a:t>
            </a:r>
            <a:endParaRPr lang="en-IN" dirty="0"/>
          </a:p>
        </p:txBody>
      </p:sp>
      <p:sp>
        <p:nvSpPr>
          <p:cNvPr id="3" name="Content Placeholder 2"/>
          <p:cNvSpPr>
            <a:spLocks noGrp="1"/>
          </p:cNvSpPr>
          <p:nvPr>
            <p:ph idx="1"/>
          </p:nvPr>
        </p:nvSpPr>
        <p:spPr/>
        <p:txBody>
          <a:bodyPr/>
          <a:lstStyle/>
          <a:p>
            <a:pPr algn="just"/>
            <a:r>
              <a:rPr lang="en-US" dirty="0"/>
              <a:t>More than 700 bank accounts have been identified in which cash deposits of more than Rs.34.10 </a:t>
            </a:r>
            <a:r>
              <a:rPr lang="en-US" dirty="0" err="1"/>
              <a:t>crores</a:t>
            </a:r>
            <a:r>
              <a:rPr lang="en-US" dirty="0"/>
              <a:t> were made immediately within 7 days of opening the bank accounts.</a:t>
            </a:r>
          </a:p>
          <a:p>
            <a:pPr algn="just"/>
            <a:r>
              <a:rPr lang="en-US" dirty="0"/>
              <a:t>These deposits have been structured to avoid mandatory PAN requirement for cash deposits above Rs.2 lakhs.</a:t>
            </a:r>
          </a:p>
          <a:p>
            <a:pPr algn="just"/>
            <a:r>
              <a:rPr lang="en-US" dirty="0"/>
              <a:t>The money was subsequently converted into fixed deposits in the same bank.</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72</a:t>
            </a:fld>
            <a:endParaRPr lang="en-US" dirty="0"/>
          </a:p>
        </p:txBody>
      </p:sp>
    </p:spTree>
    <p:extLst>
      <p:ext uri="{BB962C8B-B14F-4D97-AF65-F5344CB8AC3E}">
        <p14:creationId xmlns:p14="http://schemas.microsoft.com/office/powerpoint/2010/main" val="1288149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Maharashtra urban credit coop. bank</a:t>
            </a:r>
            <a:endParaRPr lang="en-IN" dirty="0"/>
          </a:p>
        </p:txBody>
      </p:sp>
      <p:sp>
        <p:nvSpPr>
          <p:cNvPr id="3" name="Content Placeholder 2"/>
          <p:cNvSpPr>
            <a:spLocks noGrp="1"/>
          </p:cNvSpPr>
          <p:nvPr>
            <p:ph idx="1"/>
          </p:nvPr>
        </p:nvSpPr>
        <p:spPr/>
        <p:txBody>
          <a:bodyPr/>
          <a:lstStyle/>
          <a:p>
            <a:pPr algn="just"/>
            <a:r>
              <a:rPr lang="en-US" dirty="0"/>
              <a:t>On further inquiries of such bank accounts the account holders have demonstrated that those persons are not aware of such cash deposits in the bank and categorically denied any knowledge of such bank accounts or even the fixed deposits.</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73</a:t>
            </a:fld>
            <a:endParaRPr lang="en-US" dirty="0"/>
          </a:p>
        </p:txBody>
      </p:sp>
    </p:spTree>
    <p:extLst>
      <p:ext uri="{BB962C8B-B14F-4D97-AF65-F5344CB8AC3E}">
        <p14:creationId xmlns:p14="http://schemas.microsoft.com/office/powerpoint/2010/main" val="26507885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LAPTOP firms </a:t>
            </a:r>
            <a:endParaRPr lang="en-IN" dirty="0"/>
          </a:p>
        </p:txBody>
      </p:sp>
      <p:sp>
        <p:nvSpPr>
          <p:cNvPr id="3" name="Content Placeholder 2"/>
          <p:cNvSpPr>
            <a:spLocks noGrp="1"/>
          </p:cNvSpPr>
          <p:nvPr>
            <p:ph idx="1"/>
          </p:nvPr>
        </p:nvSpPr>
        <p:spPr/>
        <p:txBody>
          <a:bodyPr>
            <a:normAutofit lnSpcReduction="10000"/>
          </a:bodyPr>
          <a:lstStyle/>
          <a:p>
            <a:pPr algn="just"/>
            <a:r>
              <a:rPr lang="en-US" dirty="0"/>
              <a:t>The Income Tax departments carried out search and seizure operations on several electronic importers and traders in the national capital region Haryana and West Bengal.</a:t>
            </a:r>
          </a:p>
          <a:p>
            <a:pPr algn="just"/>
            <a:r>
              <a:rPr lang="en-US" dirty="0"/>
              <a:t>The evidence found and seized during the search revealed that the payments for such under invoiced goods to the foreign consignors have been made through </a:t>
            </a:r>
            <a:r>
              <a:rPr lang="en-US" dirty="0" err="1"/>
              <a:t>Hawala</a:t>
            </a:r>
            <a:r>
              <a:rPr lang="en-US" dirty="0"/>
              <a:t> channels.</a:t>
            </a:r>
          </a:p>
          <a:p>
            <a:pPr algn="just"/>
            <a:r>
              <a:rPr lang="en-US" dirty="0"/>
              <a:t>Evidence of unrecorded transactions, bogus loans, unaccounted investments in properties was gathered during the search.</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74</a:t>
            </a:fld>
            <a:endParaRPr lang="en-US" dirty="0"/>
          </a:p>
        </p:txBody>
      </p:sp>
    </p:spTree>
    <p:extLst>
      <p:ext uri="{BB962C8B-B14F-4D97-AF65-F5344CB8AC3E}">
        <p14:creationId xmlns:p14="http://schemas.microsoft.com/office/powerpoint/2010/main" val="656181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LAPTOP firms </a:t>
            </a:r>
            <a:endParaRPr lang="en-IN" dirty="0"/>
          </a:p>
        </p:txBody>
      </p:sp>
      <p:sp>
        <p:nvSpPr>
          <p:cNvPr id="3" name="Content Placeholder 2"/>
          <p:cNvSpPr>
            <a:spLocks noGrp="1"/>
          </p:cNvSpPr>
          <p:nvPr>
            <p:ph idx="1"/>
          </p:nvPr>
        </p:nvSpPr>
        <p:spPr/>
        <p:txBody>
          <a:bodyPr>
            <a:normAutofit lnSpcReduction="10000"/>
          </a:bodyPr>
          <a:lstStyle/>
          <a:p>
            <a:pPr algn="just"/>
            <a:r>
              <a:rPr lang="en-US" dirty="0"/>
              <a:t>Import worth of Rs.20 crores were declared at the port of entry in the past 3 years, however, the estimated value of the import is possibly more than Rs.2000 crores.</a:t>
            </a:r>
          </a:p>
          <a:p>
            <a:pPr algn="just"/>
            <a:r>
              <a:rPr lang="en-US" dirty="0"/>
              <a:t>More than Rs.2.75 </a:t>
            </a:r>
            <a:r>
              <a:rPr lang="en-US" dirty="0" err="1"/>
              <a:t>crores</a:t>
            </a:r>
            <a:r>
              <a:rPr lang="en-US" dirty="0"/>
              <a:t> in cash was found to be unaccounted.</a:t>
            </a:r>
          </a:p>
          <a:p>
            <a:pPr algn="just"/>
            <a:r>
              <a:rPr lang="en-US" dirty="0"/>
              <a:t>A Bill of Lading was declared with goods as “HDMI Cables” worth </a:t>
            </a:r>
            <a:r>
              <a:rPr lang="en-US" dirty="0" err="1"/>
              <a:t>Rs</a:t>
            </a:r>
            <a:r>
              <a:rPr lang="en-US" dirty="0"/>
              <a:t>. 3.8 lakhs was found, however, on further investigation the actual goods imported were high value items like laptop, mobile phones etc., worth more than Rs.64 </a:t>
            </a:r>
            <a:r>
              <a:rPr lang="en-US" dirty="0" err="1"/>
              <a:t>crores</a:t>
            </a:r>
            <a:r>
              <a:rPr lang="en-US" dirty="0"/>
              <a:t> </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75</a:t>
            </a:fld>
            <a:endParaRPr lang="en-US" dirty="0"/>
          </a:p>
        </p:txBody>
      </p:sp>
    </p:spTree>
    <p:extLst>
      <p:ext uri="{BB962C8B-B14F-4D97-AF65-F5344CB8AC3E}">
        <p14:creationId xmlns:p14="http://schemas.microsoft.com/office/powerpoint/2010/main" val="36153685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LAPTOP firms </a:t>
            </a:r>
            <a:endParaRPr lang="en-IN" dirty="0"/>
          </a:p>
        </p:txBody>
      </p:sp>
      <p:sp>
        <p:nvSpPr>
          <p:cNvPr id="3" name="Content Placeholder 2"/>
          <p:cNvSpPr>
            <a:spLocks noGrp="1"/>
          </p:cNvSpPr>
          <p:nvPr>
            <p:ph idx="1"/>
          </p:nvPr>
        </p:nvSpPr>
        <p:spPr/>
        <p:txBody>
          <a:bodyPr/>
          <a:lstStyle/>
          <a:p>
            <a:pPr algn="just"/>
            <a:r>
              <a:rPr lang="en-US" dirty="0"/>
              <a:t>The illegitimate wealth was used for acquisition of immovable properties, disguising of cash introduced in the form of bogus rental income, bogus unsecured loans and deposits in foreign bank accounts.</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76</a:t>
            </a:fld>
            <a:endParaRPr lang="en-US" dirty="0"/>
          </a:p>
        </p:txBody>
      </p:sp>
    </p:spTree>
    <p:extLst>
      <p:ext uri="{BB962C8B-B14F-4D97-AF65-F5344CB8AC3E}">
        <p14:creationId xmlns:p14="http://schemas.microsoft.com/office/powerpoint/2010/main" val="1300722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SONU SOOD</a:t>
            </a:r>
            <a:endParaRPr lang="en-IN" dirty="0"/>
          </a:p>
        </p:txBody>
      </p:sp>
      <p:sp>
        <p:nvSpPr>
          <p:cNvPr id="3" name="Content Placeholder 2"/>
          <p:cNvSpPr>
            <a:spLocks noGrp="1"/>
          </p:cNvSpPr>
          <p:nvPr>
            <p:ph idx="1"/>
          </p:nvPr>
        </p:nvSpPr>
        <p:spPr/>
        <p:txBody>
          <a:bodyPr>
            <a:normAutofit fontScale="92500" lnSpcReduction="20000"/>
          </a:bodyPr>
          <a:lstStyle/>
          <a:p>
            <a:pPr algn="just"/>
            <a:r>
              <a:rPr lang="en-US" dirty="0"/>
              <a:t>The Income Tax department found tax evasions of more than 20 </a:t>
            </a:r>
            <a:r>
              <a:rPr lang="en-US" dirty="0" err="1"/>
              <a:t>crores</a:t>
            </a:r>
            <a:r>
              <a:rPr lang="en-US" dirty="0"/>
              <a:t>.</a:t>
            </a:r>
          </a:p>
          <a:p>
            <a:pPr algn="just"/>
            <a:r>
              <a:rPr lang="en-US" dirty="0"/>
              <a:t>The main modus operandi followed by the actor has been to route his unaccounted income in the form of bogus, unsecured loans from many bogus entities.  </a:t>
            </a:r>
          </a:p>
          <a:p>
            <a:pPr algn="just"/>
            <a:r>
              <a:rPr lang="en-US" dirty="0"/>
              <a:t>On examination the providers have accepted on oath to have given bogus accommodation entries.  They have accepted to have issued cheques in lieu of cash.</a:t>
            </a:r>
          </a:p>
          <a:p>
            <a:pPr algn="just"/>
            <a:r>
              <a:rPr lang="en-US" dirty="0"/>
              <a:t>There have been instances where professional receipts have been camouflaged as loans in the books of accounts for the purpose of tax evasion.  </a:t>
            </a:r>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77</a:t>
            </a:fld>
            <a:endParaRPr lang="en-US" dirty="0"/>
          </a:p>
        </p:txBody>
      </p:sp>
    </p:spTree>
    <p:extLst>
      <p:ext uri="{BB962C8B-B14F-4D97-AF65-F5344CB8AC3E}">
        <p14:creationId xmlns:p14="http://schemas.microsoft.com/office/powerpoint/2010/main" val="829125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SONU SOOD</a:t>
            </a:r>
            <a:endParaRPr lang="en-IN" dirty="0"/>
          </a:p>
        </p:txBody>
      </p:sp>
      <p:sp>
        <p:nvSpPr>
          <p:cNvPr id="3" name="Content Placeholder 2"/>
          <p:cNvSpPr>
            <a:spLocks noGrp="1"/>
          </p:cNvSpPr>
          <p:nvPr>
            <p:ph idx="1"/>
          </p:nvPr>
        </p:nvSpPr>
        <p:spPr/>
        <p:txBody>
          <a:bodyPr>
            <a:normAutofit fontScale="92500"/>
          </a:bodyPr>
          <a:lstStyle/>
          <a:p>
            <a:pPr algn="just"/>
            <a:r>
              <a:rPr lang="en-US" dirty="0"/>
              <a:t>The bogus loans were used for making investments and acquiring properties.</a:t>
            </a:r>
          </a:p>
          <a:p>
            <a:pPr algn="just"/>
            <a:r>
              <a:rPr lang="en-US" dirty="0"/>
              <a:t>The charity foundation incorporated by the actor on July 21, 2020 had collected donations of </a:t>
            </a:r>
            <a:r>
              <a:rPr lang="en-US" dirty="0" err="1"/>
              <a:t>Rs</a:t>
            </a:r>
            <a:r>
              <a:rPr lang="en-US" dirty="0"/>
              <a:t>.  18.94 </a:t>
            </a:r>
            <a:r>
              <a:rPr lang="en-US" dirty="0" err="1"/>
              <a:t>crores</a:t>
            </a:r>
            <a:r>
              <a:rPr lang="en-US" dirty="0"/>
              <a:t> of which it spent </a:t>
            </a:r>
            <a:r>
              <a:rPr lang="en-US" dirty="0" err="1"/>
              <a:t>Rs</a:t>
            </a:r>
            <a:r>
              <a:rPr lang="en-US" dirty="0"/>
              <a:t>. 1.9crores towards relief work and the balance 17 </a:t>
            </a:r>
            <a:r>
              <a:rPr lang="en-US" dirty="0" err="1"/>
              <a:t>crores</a:t>
            </a:r>
            <a:r>
              <a:rPr lang="en-US" dirty="0"/>
              <a:t> were lying in the foundation bank account.</a:t>
            </a:r>
          </a:p>
          <a:p>
            <a:pPr algn="just"/>
            <a:r>
              <a:rPr lang="en-US" dirty="0"/>
              <a:t>Amount of </a:t>
            </a:r>
            <a:r>
              <a:rPr lang="en-US" dirty="0" err="1"/>
              <a:t>Rs</a:t>
            </a:r>
            <a:r>
              <a:rPr lang="en-US" dirty="0"/>
              <a:t>. 2.1 </a:t>
            </a:r>
            <a:r>
              <a:rPr lang="en-US" dirty="0" err="1"/>
              <a:t>crores</a:t>
            </a:r>
            <a:r>
              <a:rPr lang="en-US" dirty="0"/>
              <a:t> have also been raised by the Charity foundation from overseas donors on crowd funding platform in violation of FCRA.</a:t>
            </a:r>
          </a:p>
          <a:p>
            <a:endParaRPr lang="en-US" dirty="0"/>
          </a:p>
          <a:p>
            <a:endParaRPr lang="en-IN" dirty="0"/>
          </a:p>
        </p:txBody>
      </p:sp>
      <p:sp>
        <p:nvSpPr>
          <p:cNvPr id="4" name="Footer Placeholder 3"/>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78</a:t>
            </a:fld>
            <a:endParaRPr lang="en-US" dirty="0"/>
          </a:p>
        </p:txBody>
      </p:sp>
    </p:spTree>
    <p:extLst>
      <p:ext uri="{BB962C8B-B14F-4D97-AF65-F5344CB8AC3E}">
        <p14:creationId xmlns:p14="http://schemas.microsoft.com/office/powerpoint/2010/main" val="15775038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47CB-3C53-4678-9AAF-10D9F41987C2}"/>
              </a:ext>
            </a:extLst>
          </p:cNvPr>
          <p:cNvSpPr>
            <a:spLocks noGrp="1"/>
          </p:cNvSpPr>
          <p:nvPr>
            <p:ph type="title"/>
          </p:nvPr>
        </p:nvSpPr>
        <p:spPr>
          <a:xfrm>
            <a:off x="3717026" y="613481"/>
            <a:ext cx="11713889" cy="5785274"/>
          </a:xfrm>
        </p:spPr>
        <p:txBody>
          <a:bodyPr/>
          <a:lstStyle/>
          <a:p>
            <a:r>
              <a:rPr lang="en-US" dirty="0">
                <a:solidFill>
                  <a:schemeClr val="tx1"/>
                </a:solidFill>
                <a:highlight>
                  <a:srgbClr val="FFFF00"/>
                </a:highlight>
              </a:rPr>
              <a:t>THANK YOU</a:t>
            </a:r>
            <a:endParaRPr lang="en-IN" dirty="0">
              <a:solidFill>
                <a:schemeClr val="tx1"/>
              </a:solidFill>
              <a:highlight>
                <a:srgbClr val="FFFF00"/>
              </a:highlight>
            </a:endParaRPr>
          </a:p>
        </p:txBody>
      </p:sp>
      <p:pic>
        <p:nvPicPr>
          <p:cNvPr id="1026" name="Picture 2" descr="Thank you Images, Stock Photos &amp;amp; Vectors | Shutterstock">
            <a:extLst>
              <a:ext uri="{FF2B5EF4-FFF2-40B4-BE49-F238E27FC236}">
                <a16:creationId xmlns:a16="http://schemas.microsoft.com/office/drawing/2014/main" id="{5BEA0F78-AE2B-4CAC-8FFD-CF43EF8E53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085"/>
          <a:stretch/>
        </p:blipFill>
        <p:spPr bwMode="auto">
          <a:xfrm>
            <a:off x="1689827" y="1434487"/>
            <a:ext cx="8637248" cy="404140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65087B5-4D11-4D3A-B0AE-6E6E03ECFB30}"/>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4" name="Slide Number Placeholder 3">
            <a:extLst>
              <a:ext uri="{FF2B5EF4-FFF2-40B4-BE49-F238E27FC236}">
                <a16:creationId xmlns:a16="http://schemas.microsoft.com/office/drawing/2014/main" id="{6C9A72A7-0F16-4892-A9A7-8286A70F0B16}"/>
              </a:ext>
            </a:extLst>
          </p:cNvPr>
          <p:cNvSpPr>
            <a:spLocks noGrp="1"/>
          </p:cNvSpPr>
          <p:nvPr>
            <p:ph type="sldNum" sz="quarter" idx="12"/>
          </p:nvPr>
        </p:nvSpPr>
        <p:spPr/>
        <p:txBody>
          <a:bodyPr/>
          <a:lstStyle/>
          <a:p>
            <a:pPr algn="l"/>
            <a:fld id="{F97E8200-1950-409B-82E7-99938E7AE355}" type="slidenum">
              <a:rPr lang="en-US" smtClean="0"/>
              <a:pPr algn="l"/>
              <a:t>79</a:t>
            </a:fld>
            <a:endParaRPr lang="en-US" dirty="0"/>
          </a:p>
        </p:txBody>
      </p:sp>
    </p:spTree>
    <p:extLst>
      <p:ext uri="{BB962C8B-B14F-4D97-AF65-F5344CB8AC3E}">
        <p14:creationId xmlns:p14="http://schemas.microsoft.com/office/powerpoint/2010/main" val="12382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0ACA-6007-4490-A993-3C68530D0CB1}"/>
              </a:ext>
            </a:extLst>
          </p:cNvPr>
          <p:cNvSpPr>
            <a:spLocks noGrp="1"/>
          </p:cNvSpPr>
          <p:nvPr>
            <p:ph type="title"/>
          </p:nvPr>
        </p:nvSpPr>
        <p:spPr>
          <a:xfrm>
            <a:off x="232229" y="560541"/>
            <a:ext cx="11393714" cy="1700784"/>
          </a:xfrm>
        </p:spPr>
        <p:txBody>
          <a:bodyPr>
            <a:normAutofit fontScale="90000"/>
          </a:bodyPr>
          <a:lstStyle/>
          <a:p>
            <a:r>
              <a:rPr lang="en-US" sz="6700" dirty="0"/>
              <a:t>Applicable provision(sections)</a:t>
            </a:r>
            <a:br>
              <a:rPr lang="en-US" dirty="0"/>
            </a:br>
            <a:endParaRPr lang="en-IN" dirty="0"/>
          </a:p>
        </p:txBody>
      </p:sp>
      <p:sp>
        <p:nvSpPr>
          <p:cNvPr id="3" name="Content Placeholder 2">
            <a:extLst>
              <a:ext uri="{FF2B5EF4-FFF2-40B4-BE49-F238E27FC236}">
                <a16:creationId xmlns:a16="http://schemas.microsoft.com/office/drawing/2014/main" id="{B5D3B176-7789-453A-ACBF-065DC32ECDEF}"/>
              </a:ext>
            </a:extLst>
          </p:cNvPr>
          <p:cNvSpPr>
            <a:spLocks noGrp="1"/>
          </p:cNvSpPr>
          <p:nvPr>
            <p:ph idx="1"/>
          </p:nvPr>
        </p:nvSpPr>
        <p:spPr>
          <a:xfrm>
            <a:off x="87085" y="2370038"/>
            <a:ext cx="12104915" cy="5511219"/>
          </a:xfrm>
        </p:spPr>
        <p:txBody>
          <a:bodyPr>
            <a:normAutofit lnSpcReduction="10000"/>
          </a:bodyPr>
          <a:lstStyle/>
          <a:p>
            <a:pPr marL="285750" indent="-285750">
              <a:buFont typeface="Arial" panose="020B0604020202020204" pitchFamily="34" charset="0"/>
              <a:buChar char="•"/>
            </a:pPr>
            <a:r>
              <a:rPr lang="en-IN" sz="2400" b="1" i="0" dirty="0">
                <a:solidFill>
                  <a:schemeClr val="accent3">
                    <a:lumMod val="75000"/>
                  </a:schemeClr>
                </a:solidFill>
                <a:effectLst/>
              </a:rPr>
              <a:t> Who can authorize search</a:t>
            </a:r>
            <a:br>
              <a:rPr lang="en-US" sz="2400" dirty="0">
                <a:solidFill>
                  <a:schemeClr val="accent3">
                    <a:lumMod val="75000"/>
                  </a:schemeClr>
                </a:solidFill>
              </a:rPr>
            </a:br>
            <a:r>
              <a:rPr lang="en-US" sz="2400" b="0" i="0" dirty="0">
                <a:solidFill>
                  <a:srgbClr val="000000"/>
                </a:solidFill>
                <a:effectLst/>
              </a:rPr>
              <a:t>The authorization to carry out the search can be given by the Principal Director General, Director General, Principal Director of Income Tax, Director of Income Tax, Principal Chief Commissioner of Income Tax, Chief Commissioner of Income Tax, and Commissioner of Income Tax only.</a:t>
            </a:r>
          </a:p>
          <a:p>
            <a:pPr marL="285750" indent="-285750">
              <a:buFont typeface="Arial" panose="020B0604020202020204" pitchFamily="34" charset="0"/>
              <a:buChar char="•"/>
            </a:pPr>
            <a:r>
              <a:rPr lang="en-US" sz="2400" b="1" i="0" dirty="0">
                <a:solidFill>
                  <a:schemeClr val="accent3">
                    <a:lumMod val="75000"/>
                  </a:schemeClr>
                </a:solidFill>
                <a:effectLst/>
              </a:rPr>
              <a:t>Authority who can execute and carry out search</a:t>
            </a:r>
          </a:p>
          <a:p>
            <a:r>
              <a:rPr lang="en-US" sz="2400" b="0" i="0" dirty="0">
                <a:solidFill>
                  <a:srgbClr val="000000"/>
                </a:solidFill>
                <a:effectLst/>
              </a:rPr>
              <a:t>    However, the search warrant can be executed by any Additional Director or Additional     Commissioner, Joint Director, Joint Commissioner, Assistant Director or Deputy Director, Assistant Commissioner or Deputy Commissioner of Income Tax Officer and they can be authorized to carry out actual search and seizure.</a:t>
            </a:r>
            <a:br>
              <a:rPr lang="en-US" sz="2400" dirty="0">
                <a:solidFill>
                  <a:schemeClr val="accent3">
                    <a:lumMod val="75000"/>
                  </a:schemeClr>
                </a:solidFill>
              </a:rPr>
            </a:br>
            <a:br>
              <a:rPr lang="en-US" sz="3200" dirty="0">
                <a:solidFill>
                  <a:schemeClr val="accent3">
                    <a:lumMod val="75000"/>
                  </a:schemeClr>
                </a:solidFill>
              </a:rPr>
            </a:br>
            <a:br>
              <a:rPr lang="en-US" sz="3200" dirty="0">
                <a:solidFill>
                  <a:schemeClr val="accent3">
                    <a:lumMod val="75000"/>
                  </a:schemeClr>
                </a:solidFill>
              </a:rPr>
            </a:br>
            <a:endParaRPr lang="en-IN" sz="3200" dirty="0">
              <a:solidFill>
                <a:schemeClr val="accent3">
                  <a:lumMod val="75000"/>
                </a:schemeClr>
              </a:solidFill>
            </a:endParaRPr>
          </a:p>
        </p:txBody>
      </p:sp>
      <p:pic>
        <p:nvPicPr>
          <p:cNvPr id="4" name="Picture 4" descr="Buy Taxmann&amp;#39;s Income Tax Act with Supplement-As Amended by The Taxation and  Other Laws (Relaxation and Amendment of Certain Provisions) Act 2020  (September 2020 Edition) Book Online at Low Prices in India |">
            <a:extLst>
              <a:ext uri="{FF2B5EF4-FFF2-40B4-BE49-F238E27FC236}">
                <a16:creationId xmlns:a16="http://schemas.microsoft.com/office/drawing/2014/main" id="{B49B27B5-B7EF-41DE-8C84-053360017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73" y="180753"/>
            <a:ext cx="3967970" cy="193512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41D6F5EA-3414-40D8-93B1-68ACDB1AAE4C}"/>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3299FDC0-E31F-4771-B8B1-0BAB527CF644}"/>
              </a:ext>
            </a:extLst>
          </p:cNvPr>
          <p:cNvSpPr>
            <a:spLocks noGrp="1"/>
          </p:cNvSpPr>
          <p:nvPr>
            <p:ph type="sldNum" sz="quarter" idx="12"/>
          </p:nvPr>
        </p:nvSpPr>
        <p:spPr/>
        <p:txBody>
          <a:bodyPr/>
          <a:lstStyle/>
          <a:p>
            <a:pPr algn="l"/>
            <a:fld id="{F97E8200-1950-409B-82E7-99938E7AE355}" type="slidenum">
              <a:rPr lang="en-US" smtClean="0"/>
              <a:pPr algn="l"/>
              <a:t>8</a:t>
            </a:fld>
            <a:endParaRPr lang="en-US" dirty="0"/>
          </a:p>
        </p:txBody>
      </p:sp>
    </p:spTree>
    <p:extLst>
      <p:ext uri="{BB962C8B-B14F-4D97-AF65-F5344CB8AC3E}">
        <p14:creationId xmlns:p14="http://schemas.microsoft.com/office/powerpoint/2010/main" val="421804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0ACA-6007-4490-A993-3C68530D0CB1}"/>
              </a:ext>
            </a:extLst>
          </p:cNvPr>
          <p:cNvSpPr>
            <a:spLocks noGrp="1"/>
          </p:cNvSpPr>
          <p:nvPr>
            <p:ph type="title"/>
          </p:nvPr>
        </p:nvSpPr>
        <p:spPr>
          <a:xfrm>
            <a:off x="232229" y="560541"/>
            <a:ext cx="11393714" cy="1700784"/>
          </a:xfrm>
        </p:spPr>
        <p:txBody>
          <a:bodyPr>
            <a:normAutofit fontScale="90000"/>
          </a:bodyPr>
          <a:lstStyle/>
          <a:p>
            <a:r>
              <a:rPr lang="en-US" sz="6700" dirty="0"/>
              <a:t>Applicable provision(sections)</a:t>
            </a:r>
            <a:br>
              <a:rPr lang="en-US" dirty="0"/>
            </a:br>
            <a:endParaRPr lang="en-IN" dirty="0"/>
          </a:p>
        </p:txBody>
      </p:sp>
      <p:sp>
        <p:nvSpPr>
          <p:cNvPr id="3" name="Content Placeholder 2">
            <a:extLst>
              <a:ext uri="{FF2B5EF4-FFF2-40B4-BE49-F238E27FC236}">
                <a16:creationId xmlns:a16="http://schemas.microsoft.com/office/drawing/2014/main" id="{B5D3B176-7789-453A-ACBF-065DC32ECDEF}"/>
              </a:ext>
            </a:extLst>
          </p:cNvPr>
          <p:cNvSpPr>
            <a:spLocks noGrp="1"/>
          </p:cNvSpPr>
          <p:nvPr>
            <p:ph idx="1"/>
          </p:nvPr>
        </p:nvSpPr>
        <p:spPr>
          <a:xfrm>
            <a:off x="87085" y="2370038"/>
            <a:ext cx="12104915" cy="5511219"/>
          </a:xfrm>
        </p:spPr>
        <p:txBody>
          <a:bodyPr>
            <a:normAutofit/>
          </a:bodyPr>
          <a:lstStyle/>
          <a:p>
            <a:pPr marL="342900" indent="-342900">
              <a:buFont typeface="Arial" panose="020B0604020202020204" pitchFamily="34" charset="0"/>
              <a:buChar char="•"/>
            </a:pPr>
            <a:r>
              <a:rPr lang="en-US" sz="2000" i="0" dirty="0">
                <a:effectLst/>
              </a:rPr>
              <a:t>Guidelines for seizure of </a:t>
            </a:r>
            <a:r>
              <a:rPr lang="en-US" sz="2000" i="0" dirty="0" err="1">
                <a:effectLst/>
              </a:rPr>
              <a:t>jewellery</a:t>
            </a:r>
            <a:r>
              <a:rPr lang="en-US" sz="2000" i="0" dirty="0">
                <a:effectLst/>
              </a:rPr>
              <a:t> and ornaments in course of search</a:t>
            </a:r>
            <a:br>
              <a:rPr lang="en-US" sz="3600" dirty="0"/>
            </a:br>
            <a:r>
              <a:rPr lang="en-US" sz="1800" i="0" dirty="0">
                <a:effectLst/>
              </a:rPr>
              <a:t>The CBDT has vide instruction No. 1916 dated 11th May 1994</a:t>
            </a:r>
            <a:r>
              <a:rPr lang="en-US" sz="1800" b="0" i="0" dirty="0">
                <a:effectLst/>
              </a:rPr>
              <a:t>, issued guidelines for the seizure of </a:t>
            </a:r>
            <a:r>
              <a:rPr lang="en-US" sz="1800" b="0" i="0" dirty="0" err="1">
                <a:effectLst/>
              </a:rPr>
              <a:t>jewellery</a:t>
            </a:r>
            <a:r>
              <a:rPr lang="en-US" sz="1800" b="0" i="0" dirty="0">
                <a:effectLst/>
              </a:rPr>
              <a:t> and ornaments in course of search. The said guidelines, which is reported in (1994) 120 Taxation (St.) 98, is reproduced below.</a:t>
            </a:r>
          </a:p>
          <a:p>
            <a:r>
              <a:rPr lang="en-US" sz="1800" b="0" i="0" dirty="0">
                <a:effectLst/>
              </a:rPr>
              <a:t>‘Instances of seizure of </a:t>
            </a:r>
            <a:r>
              <a:rPr lang="en-US" sz="1800" b="0" i="0" dirty="0" err="1">
                <a:effectLst/>
              </a:rPr>
              <a:t>jewellery</a:t>
            </a:r>
            <a:r>
              <a:rPr lang="en-US" sz="1800" b="0" i="0" dirty="0">
                <a:effectLst/>
              </a:rPr>
              <a:t> of small quantity in course of operations under section 132 have come to the notice of the Board. The question of a common approach to situations where search parties come across items of </a:t>
            </a:r>
            <a:r>
              <a:rPr lang="en-US" sz="1800" b="0" i="0" dirty="0" err="1">
                <a:effectLst/>
              </a:rPr>
              <a:t>jewellery</a:t>
            </a:r>
            <a:r>
              <a:rPr lang="en-US" sz="1800" b="0" i="0" dirty="0">
                <a:effectLst/>
              </a:rPr>
              <a:t>, has been examined by the Board and the following guidelines are issued for strict compliance:—</a:t>
            </a:r>
          </a:p>
          <a:p>
            <a:pPr>
              <a:buFont typeface="+mj-lt"/>
              <a:buAutoNum type="romanLcPeriod"/>
            </a:pPr>
            <a:r>
              <a:rPr lang="en-US" sz="1800" b="0" i="0" dirty="0">
                <a:effectLst/>
              </a:rPr>
              <a:t>In the case of a wealth-tax assessee, gold </a:t>
            </a:r>
            <a:r>
              <a:rPr lang="en-US" sz="1800" b="0" i="0" dirty="0" err="1">
                <a:effectLst/>
              </a:rPr>
              <a:t>jewellery</a:t>
            </a:r>
            <a:r>
              <a:rPr lang="en-US" sz="1800" b="0" i="0" dirty="0">
                <a:effectLst/>
              </a:rPr>
              <a:t> and ornaments found in excess of the gross weight declared in the wealth-tax return only need to be seized.</a:t>
            </a:r>
          </a:p>
          <a:p>
            <a:pPr>
              <a:buFont typeface="+mj-lt"/>
              <a:buAutoNum type="romanLcPeriod"/>
            </a:pPr>
            <a:r>
              <a:rPr lang="en-US" sz="1800" b="0" i="0" dirty="0">
                <a:effectLst/>
              </a:rPr>
              <a:t>In the case of a person not assessed to wealth-tax, gold </a:t>
            </a:r>
            <a:r>
              <a:rPr lang="en-US" sz="1800" b="0" i="0" dirty="0" err="1">
                <a:effectLst/>
              </a:rPr>
              <a:t>jewellery</a:t>
            </a:r>
            <a:r>
              <a:rPr lang="en-US" sz="1800" b="0" i="0" dirty="0">
                <a:effectLst/>
              </a:rPr>
              <a:t> and ornaments to the extent of 500 </a:t>
            </a:r>
            <a:r>
              <a:rPr lang="en-US" sz="1800" b="0" i="0" dirty="0" err="1">
                <a:effectLst/>
              </a:rPr>
              <a:t>gms</a:t>
            </a:r>
            <a:r>
              <a:rPr lang="en-US" sz="1800" b="0" i="0" dirty="0">
                <a:effectLst/>
              </a:rPr>
              <a:t>. per married lady, 250 </a:t>
            </a:r>
            <a:r>
              <a:rPr lang="en-US" sz="1800" b="0" i="0" dirty="0" err="1">
                <a:effectLst/>
              </a:rPr>
              <a:t>gms</a:t>
            </a:r>
            <a:r>
              <a:rPr lang="en-US" sz="1800" b="0" i="0" dirty="0">
                <a:effectLst/>
              </a:rPr>
              <a:t>. per unmarried lady and 100 </a:t>
            </a:r>
            <a:r>
              <a:rPr lang="en-US" sz="1800" b="0" i="0" dirty="0" err="1">
                <a:effectLst/>
              </a:rPr>
              <a:t>gms</a:t>
            </a:r>
            <a:r>
              <a:rPr lang="en-US" sz="1800" b="0" i="0" dirty="0">
                <a:effectLst/>
              </a:rPr>
              <a:t>. per male member of the family, need not be seized.</a:t>
            </a:r>
          </a:p>
          <a:p>
            <a:br>
              <a:rPr lang="en-US" sz="3600" dirty="0"/>
            </a:br>
            <a:br>
              <a:rPr lang="en-US" sz="3600" dirty="0"/>
            </a:br>
            <a:endParaRPr lang="en-IN" sz="3600" dirty="0"/>
          </a:p>
        </p:txBody>
      </p:sp>
      <p:pic>
        <p:nvPicPr>
          <p:cNvPr id="4" name="Picture 4" descr="Buy Taxmann&amp;#39;s Income Tax Act with Supplement-As Amended by The Taxation and  Other Laws (Relaxation and Amendment of Certain Provisions) Act 2020  (September 2020 Edition) Book Online at Low Prices in India |">
            <a:extLst>
              <a:ext uri="{FF2B5EF4-FFF2-40B4-BE49-F238E27FC236}">
                <a16:creationId xmlns:a16="http://schemas.microsoft.com/office/drawing/2014/main" id="{371F9E44-7291-4540-BB7D-0826894856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973" y="180753"/>
            <a:ext cx="3967970" cy="1935126"/>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descr="huid: What is Hallmark Unique Identification (HUID) number in gold jewellery  - The Economic Times">
            <a:extLst>
              <a:ext uri="{FF2B5EF4-FFF2-40B4-BE49-F238E27FC236}">
                <a16:creationId xmlns:a16="http://schemas.microsoft.com/office/drawing/2014/main" id="{27205684-6AC6-4B68-95D1-8294E8B2B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0408" y="6035675"/>
            <a:ext cx="1059712" cy="79478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54BE12D5-2465-48FF-B306-43FC2AB00059}"/>
              </a:ext>
            </a:extLst>
          </p:cNvPr>
          <p:cNvSpPr>
            <a:spLocks noGrp="1"/>
          </p:cNvSpPr>
          <p:nvPr>
            <p:ph type="ftr" sz="quarter" idx="11"/>
          </p:nvPr>
        </p:nvSpPr>
        <p:spPr/>
        <p:txBody>
          <a:bodyPr/>
          <a:lstStyle/>
          <a:p>
            <a:r>
              <a:rPr lang="en-US">
                <a:solidFill>
                  <a:schemeClr val="tx1"/>
                </a:solidFill>
              </a:rPr>
              <a:t>WWW.MASHAHCA.COM</a:t>
            </a:r>
            <a:endParaRPr lang="en-US" dirty="0">
              <a:solidFill>
                <a:schemeClr val="tx1"/>
              </a:solidFill>
            </a:endParaRPr>
          </a:p>
        </p:txBody>
      </p:sp>
      <p:sp>
        <p:nvSpPr>
          <p:cNvPr id="6" name="Slide Number Placeholder 5">
            <a:extLst>
              <a:ext uri="{FF2B5EF4-FFF2-40B4-BE49-F238E27FC236}">
                <a16:creationId xmlns:a16="http://schemas.microsoft.com/office/drawing/2014/main" id="{C36053AA-DB83-4B42-819C-5653AB71A2A3}"/>
              </a:ext>
            </a:extLst>
          </p:cNvPr>
          <p:cNvSpPr>
            <a:spLocks noGrp="1"/>
          </p:cNvSpPr>
          <p:nvPr>
            <p:ph type="sldNum" sz="quarter" idx="12"/>
          </p:nvPr>
        </p:nvSpPr>
        <p:spPr/>
        <p:txBody>
          <a:bodyPr/>
          <a:lstStyle/>
          <a:p>
            <a:pPr algn="l"/>
            <a:fld id="{F97E8200-1950-409B-82E7-99938E7AE355}" type="slidenum">
              <a:rPr lang="en-US" smtClean="0"/>
              <a:pPr algn="l"/>
              <a:t>9</a:t>
            </a:fld>
            <a:endParaRPr lang="en-US" dirty="0"/>
          </a:p>
        </p:txBody>
      </p:sp>
    </p:spTree>
    <p:extLst>
      <p:ext uri="{BB962C8B-B14F-4D97-AF65-F5344CB8AC3E}">
        <p14:creationId xmlns:p14="http://schemas.microsoft.com/office/powerpoint/2010/main" val="146006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8D23EB395E964D90587590A3E7AA43" ma:contentTypeVersion="4" ma:contentTypeDescription="Create a new document." ma:contentTypeScope="" ma:versionID="f6fbb84cc9cd0f91bc92658ca1528027">
  <xsd:schema xmlns:xsd="http://www.w3.org/2001/XMLSchema" xmlns:xs="http://www.w3.org/2001/XMLSchema" xmlns:p="http://schemas.microsoft.com/office/2006/metadata/properties" xmlns:ns3="68c18b9a-306f-485c-860c-c91f7f9a2e64" targetNamespace="http://schemas.microsoft.com/office/2006/metadata/properties" ma:root="true" ma:fieldsID="9a7285a2d67a7a9703fb0e9d947bfc61" ns3:_="">
    <xsd:import namespace="68c18b9a-306f-485c-860c-c91f7f9a2e6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18b9a-306f-485c-860c-c91f7f9a2e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41401-D3C8-4BA3-9A00-1E121272FA25}">
  <ds:schemaRefs>
    <ds:schemaRef ds:uri="http://purl.org/dc/terms/"/>
    <ds:schemaRef ds:uri="http://schemas.openxmlformats.org/package/2006/metadata/core-properties"/>
    <ds:schemaRef ds:uri="68c18b9a-306f-485c-860c-c91f7f9a2e6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7BE1C52-1623-4C9A-8407-7FAA445ED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c18b9a-306f-485c-860c-c91f7f9a2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5B3CA4-991E-40E0-9A92-4DF2DF7751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1160</TotalTime>
  <Words>9238</Words>
  <Application>Microsoft Office PowerPoint</Application>
  <PresentationFormat>Widescreen</PresentationFormat>
  <Paragraphs>596</Paragraphs>
  <Slides>79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79</vt:i4>
      </vt:variant>
    </vt:vector>
  </HeadingPairs>
  <TitlesOfParts>
    <vt:vector size="90" baseType="lpstr">
      <vt:lpstr>Arial</vt:lpstr>
      <vt:lpstr>Calibri</vt:lpstr>
      <vt:lpstr>Faustina</vt:lpstr>
      <vt:lpstr>Franklin Gothic Demi Cond</vt:lpstr>
      <vt:lpstr>Franklin Gothic Medium</vt:lpstr>
      <vt:lpstr>none</vt:lpstr>
      <vt:lpstr>Open Sans</vt:lpstr>
      <vt:lpstr>PT Serif Regular</vt:lpstr>
      <vt:lpstr>Verdana</vt:lpstr>
      <vt:lpstr>Wingdings</vt:lpstr>
      <vt:lpstr>JuxtaposeVTI</vt:lpstr>
      <vt:lpstr>Recent development in the field of survey, search and seizure under income tax act,1961</vt:lpstr>
      <vt:lpstr>SCOPE OF DISCUSSION</vt:lpstr>
      <vt:lpstr>SCOPE OF DISCUSSION</vt:lpstr>
      <vt:lpstr>Applicable provision(sections) </vt:lpstr>
      <vt:lpstr>Applicable provision(sections) </vt:lpstr>
      <vt:lpstr>Applicable provision(sections) </vt:lpstr>
      <vt:lpstr>Circumstances in which search can be carried out</vt:lpstr>
      <vt:lpstr>Applicable provision(sections) </vt:lpstr>
      <vt:lpstr>Applicable provision(sections) </vt:lpstr>
      <vt:lpstr>Power of Survey – Section 133A</vt:lpstr>
      <vt:lpstr>Whether books, cash, valuables, etc. can be seized or impounded during survey</vt:lpstr>
      <vt:lpstr>Applicable provision(sections) </vt:lpstr>
      <vt:lpstr>WHAT IS SURVEY, SEARCH &amp; SEIZURE UNDER INCOME TAX ACT, 1961</vt:lpstr>
      <vt:lpstr>When survey is converted into search</vt:lpstr>
      <vt:lpstr>Adjustment of Assets seized u/s.132 or requisition u/s. 132A</vt:lpstr>
      <vt:lpstr>Rights of the person searched</vt:lpstr>
      <vt:lpstr>Rights of the person searched (contd.)</vt:lpstr>
      <vt:lpstr> Duties of the person searched</vt:lpstr>
      <vt:lpstr> Duties of the person searched ( contd.)</vt:lpstr>
      <vt:lpstr> Do’s and Don’ts for assessees</vt:lpstr>
      <vt:lpstr> Do’s and Don’ts for assessees (contd.)</vt:lpstr>
      <vt:lpstr>SEIZURE</vt:lpstr>
      <vt:lpstr>CONCLUSION OF SEARCH</vt:lpstr>
      <vt:lpstr>Income Tax Search and Seizure Assessments brought in the statute by virtue of the Finance Act’2021:-  </vt:lpstr>
      <vt:lpstr>Income Tax Search and Seizure Assessments brought in the statute by virtue of the Finance Act’2021:-  </vt:lpstr>
      <vt:lpstr>Income Tax Search and Seizure Assessments brought in the statute by virtue of the Finance Act’2021:-  </vt:lpstr>
      <vt:lpstr>Income Tax Search and Seizure Assessments brought in the statute by virtue of the Finance Act’2021:-  </vt:lpstr>
      <vt:lpstr>NOTIFICATION &amp; CIRCULARS</vt:lpstr>
      <vt:lpstr>NOTIFICATION &amp; CIRCULARS</vt:lpstr>
      <vt:lpstr>NOTIFICATION &amp; CIRCULARS</vt:lpstr>
      <vt:lpstr>NOTIFICATION &amp; CIRCULARS</vt:lpstr>
      <vt:lpstr>NOTIFICATION &amp; CIRCULARS</vt:lpstr>
      <vt:lpstr>NOTIFICATION &amp; CIRCULARS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LATEST NEWS case of certain foreign-controlled mobile communication and handset makers </vt:lpstr>
      <vt:lpstr>LATEST NEWS WHAT THE CHINESE CO. HAS TO SAY</vt:lpstr>
      <vt:lpstr>LATEST NEWS WHAT THE SEARCH MEMBER HAS TO SAY</vt:lpstr>
      <vt:lpstr>LATEST NEWS WHAT IMPLIES TO INCOME TAX ACT</vt:lpstr>
      <vt:lpstr>LATEST NEWS CLAIM OF INTERSEST ON SUCH LOAN AND REDUCTION IN  TAXABLE PROFITS LEAD TO LOWING PROFITS</vt:lpstr>
      <vt:lpstr>LATEST NEWS OUTCOMES FROM SEARCH</vt:lpstr>
      <vt:lpstr>Govt detects undisclosed income of Rs 20,078 crore in Panama Leak </vt:lpstr>
      <vt:lpstr>Searches at a new high as tax offences get money-laundering tint</vt:lpstr>
      <vt:lpstr>Read it along with the expanded  “predicate offences” powers of its  brother department, the Enforcement Directorate (ED) </vt:lpstr>
      <vt:lpstr>Benami transactions(prohibition) act interplay </vt:lpstr>
      <vt:lpstr>tax officials can  dig up evidence that  corroborates their hunch.</vt:lpstr>
      <vt:lpstr>Money laundering charges stands a better prosecution chance in court</vt:lpstr>
      <vt:lpstr>SEARCH FOR TAX EVASION  INDIA NEEDS TO EXPAND ITS TAX BASE</vt:lpstr>
      <vt:lpstr>Increased levels of searches highlights the basic weakness in india fiscal managemnt</vt:lpstr>
      <vt:lpstr>Increased levels of searches highlights the basic weakness in india fiscal managemnt</vt:lpstr>
      <vt:lpstr>Piyush Jain </vt:lpstr>
      <vt:lpstr>Piyush Jain</vt:lpstr>
      <vt:lpstr>Pushpakraj Jain </vt:lpstr>
      <vt:lpstr>Pushpakraj jain </vt:lpstr>
      <vt:lpstr>Ajay Chaudhary </vt:lpstr>
      <vt:lpstr>Skandhanshi Infra projects.</vt:lpstr>
      <vt:lpstr>Dainik Bhaskar</vt:lpstr>
      <vt:lpstr>Big data analytics </vt:lpstr>
      <vt:lpstr>Saravana Super stores</vt:lpstr>
      <vt:lpstr>Saravana Super stores</vt:lpstr>
      <vt:lpstr>Stainless companies in Gujarat.</vt:lpstr>
      <vt:lpstr>Deleted Whatsapp messages </vt:lpstr>
      <vt:lpstr>Maharashtra urban credit coop. bank.</vt:lpstr>
      <vt:lpstr>Maharashtra urban credit coop. bank</vt:lpstr>
      <vt:lpstr>Maharashtra urban credit coop. bank</vt:lpstr>
      <vt:lpstr>LAPTOP firms </vt:lpstr>
      <vt:lpstr>LAPTOP firms </vt:lpstr>
      <vt:lpstr>LAPTOP firms </vt:lpstr>
      <vt:lpstr>SONU SOOD</vt:lpstr>
      <vt:lpstr>SONU SOOD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development in the field of survey, search and seizure under income tax act,1961</dc:title>
  <dc:creator>M A SHAH AND CO</dc:creator>
  <cp:lastModifiedBy>M A SHAH AND CO</cp:lastModifiedBy>
  <cp:revision>44</cp:revision>
  <dcterms:created xsi:type="dcterms:W3CDTF">2022-01-17T06:51:57Z</dcterms:created>
  <dcterms:modified xsi:type="dcterms:W3CDTF">2022-01-24T11:12:53Z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0x0101003F8D23EB395E964D90587590A3E7AA43</vt:lpwstr>
  </property>
</Properties>
</file>